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1"/>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5"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6" Type="http://schemas.openxmlformats.org/officeDocument/2006/relationships/image" Target="../media/image19.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6" Type="http://schemas.openxmlformats.org/officeDocument/2006/relationships/image" Target="../media/image19.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03E87D-62BE-4AD3-9CCC-935AE48BF2C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041C3F0-7618-4FC6-B35C-B69549FEA326}">
      <dgm:prSet/>
      <dgm:spPr/>
      <dgm:t>
        <a:bodyPr/>
        <a:lstStyle/>
        <a:p>
          <a:pPr>
            <a:lnSpc>
              <a:spcPct val="100000"/>
            </a:lnSpc>
            <a:defRPr cap="all"/>
          </a:pPr>
          <a:r>
            <a:rPr lang="en-GB"/>
            <a:t>Introduction</a:t>
          </a:r>
          <a:endParaRPr lang="en-US"/>
        </a:p>
      </dgm:t>
    </dgm:pt>
    <dgm:pt modelId="{2744311E-1603-49A4-9B74-3E72FBCFC08F}" type="parTrans" cxnId="{1E246B9F-DC5A-4721-B45E-8F911ABFE588}">
      <dgm:prSet/>
      <dgm:spPr/>
      <dgm:t>
        <a:bodyPr/>
        <a:lstStyle/>
        <a:p>
          <a:endParaRPr lang="en-US"/>
        </a:p>
      </dgm:t>
    </dgm:pt>
    <dgm:pt modelId="{66673209-7D5B-4A10-8D8B-CF3CBACF9F18}" type="sibTrans" cxnId="{1E246B9F-DC5A-4721-B45E-8F911ABFE588}">
      <dgm:prSet/>
      <dgm:spPr/>
      <dgm:t>
        <a:bodyPr/>
        <a:lstStyle/>
        <a:p>
          <a:pPr>
            <a:lnSpc>
              <a:spcPct val="100000"/>
            </a:lnSpc>
          </a:pPr>
          <a:endParaRPr lang="en-US"/>
        </a:p>
      </dgm:t>
    </dgm:pt>
    <dgm:pt modelId="{8B4100C7-5164-4AB7-B903-2390B194F1BF}">
      <dgm:prSet/>
      <dgm:spPr/>
      <dgm:t>
        <a:bodyPr/>
        <a:lstStyle/>
        <a:p>
          <a:pPr>
            <a:lnSpc>
              <a:spcPct val="100000"/>
            </a:lnSpc>
            <a:defRPr cap="all"/>
          </a:pPr>
          <a:r>
            <a:rPr lang="en-GB"/>
            <a:t>The role of the FCA, SIS and you the reseller</a:t>
          </a:r>
          <a:endParaRPr lang="en-US"/>
        </a:p>
      </dgm:t>
    </dgm:pt>
    <dgm:pt modelId="{4AB315F8-8754-4228-A53A-1D04842142A7}" type="parTrans" cxnId="{B14EBE26-E9EB-4FE5-A15D-53A8D6B192DA}">
      <dgm:prSet/>
      <dgm:spPr/>
      <dgm:t>
        <a:bodyPr/>
        <a:lstStyle/>
        <a:p>
          <a:endParaRPr lang="en-US"/>
        </a:p>
      </dgm:t>
    </dgm:pt>
    <dgm:pt modelId="{207B7489-E308-462C-AC1B-A7E2F3050E3B}" type="sibTrans" cxnId="{B14EBE26-E9EB-4FE5-A15D-53A8D6B192DA}">
      <dgm:prSet/>
      <dgm:spPr/>
      <dgm:t>
        <a:bodyPr/>
        <a:lstStyle/>
        <a:p>
          <a:pPr>
            <a:lnSpc>
              <a:spcPct val="100000"/>
            </a:lnSpc>
          </a:pPr>
          <a:endParaRPr lang="en-US"/>
        </a:p>
      </dgm:t>
    </dgm:pt>
    <dgm:pt modelId="{898989A1-DFEE-454B-B7AC-64E55B42F8D2}">
      <dgm:prSet/>
      <dgm:spPr/>
      <dgm:t>
        <a:bodyPr/>
        <a:lstStyle/>
        <a:p>
          <a:pPr>
            <a:lnSpc>
              <a:spcPct val="100000"/>
            </a:lnSpc>
            <a:defRPr cap="all"/>
          </a:pPr>
          <a:r>
            <a:rPr lang="en-GB"/>
            <a:t>Sales procedure</a:t>
          </a:r>
          <a:endParaRPr lang="en-US"/>
        </a:p>
      </dgm:t>
    </dgm:pt>
    <dgm:pt modelId="{44BE20C9-B240-4CF4-909D-334ABF4E207E}" type="parTrans" cxnId="{B7065A7B-D5DB-4F54-9969-110499732DC5}">
      <dgm:prSet/>
      <dgm:spPr/>
      <dgm:t>
        <a:bodyPr/>
        <a:lstStyle/>
        <a:p>
          <a:endParaRPr lang="en-US"/>
        </a:p>
      </dgm:t>
    </dgm:pt>
    <dgm:pt modelId="{F87CE165-06D6-4874-8F1D-75B5743D300E}" type="sibTrans" cxnId="{B7065A7B-D5DB-4F54-9969-110499732DC5}">
      <dgm:prSet/>
      <dgm:spPr/>
      <dgm:t>
        <a:bodyPr/>
        <a:lstStyle/>
        <a:p>
          <a:pPr>
            <a:lnSpc>
              <a:spcPct val="100000"/>
            </a:lnSpc>
          </a:pPr>
          <a:endParaRPr lang="en-US"/>
        </a:p>
      </dgm:t>
    </dgm:pt>
    <dgm:pt modelId="{DBD8061E-5E43-48AA-ACFB-4707B4FCAE8B}">
      <dgm:prSet/>
      <dgm:spPr/>
      <dgm:t>
        <a:bodyPr/>
        <a:lstStyle/>
        <a:p>
          <a:pPr>
            <a:lnSpc>
              <a:spcPct val="100000"/>
            </a:lnSpc>
            <a:defRPr cap="all"/>
          </a:pPr>
          <a:r>
            <a:rPr lang="en-GB"/>
            <a:t>Marketing rules</a:t>
          </a:r>
          <a:endParaRPr lang="en-US"/>
        </a:p>
      </dgm:t>
    </dgm:pt>
    <dgm:pt modelId="{A57CC7D8-D89B-4EFA-8467-68CB83499F13}" type="parTrans" cxnId="{405EFE14-08DC-4C42-9EE0-017A22EF423E}">
      <dgm:prSet/>
      <dgm:spPr/>
      <dgm:t>
        <a:bodyPr/>
        <a:lstStyle/>
        <a:p>
          <a:endParaRPr lang="en-US"/>
        </a:p>
      </dgm:t>
    </dgm:pt>
    <dgm:pt modelId="{728C1E13-A540-429C-B62C-CF5E04A38A96}" type="sibTrans" cxnId="{405EFE14-08DC-4C42-9EE0-017A22EF423E}">
      <dgm:prSet/>
      <dgm:spPr/>
      <dgm:t>
        <a:bodyPr/>
        <a:lstStyle/>
        <a:p>
          <a:pPr>
            <a:lnSpc>
              <a:spcPct val="100000"/>
            </a:lnSpc>
          </a:pPr>
          <a:endParaRPr lang="en-US"/>
        </a:p>
      </dgm:t>
    </dgm:pt>
    <dgm:pt modelId="{21B70F3A-3359-4E58-B311-3EC9A99720FC}">
      <dgm:prSet/>
      <dgm:spPr/>
      <dgm:t>
        <a:bodyPr/>
        <a:lstStyle/>
        <a:p>
          <a:pPr>
            <a:lnSpc>
              <a:spcPct val="100000"/>
            </a:lnSpc>
            <a:defRPr cap="all"/>
          </a:pPr>
          <a:r>
            <a:rPr lang="en-GB"/>
            <a:t>Compliance Monitoring</a:t>
          </a:r>
          <a:endParaRPr lang="en-US"/>
        </a:p>
      </dgm:t>
    </dgm:pt>
    <dgm:pt modelId="{482E1757-E876-47FC-B8D8-975F5B5B7152}" type="parTrans" cxnId="{0FB77731-708C-41C6-91C2-3F96B6758121}">
      <dgm:prSet/>
      <dgm:spPr/>
      <dgm:t>
        <a:bodyPr/>
        <a:lstStyle/>
        <a:p>
          <a:endParaRPr lang="en-US"/>
        </a:p>
      </dgm:t>
    </dgm:pt>
    <dgm:pt modelId="{26200A4C-89EE-47FA-8D74-0C39D2FD29AF}" type="sibTrans" cxnId="{0FB77731-708C-41C6-91C2-3F96B6758121}">
      <dgm:prSet/>
      <dgm:spPr/>
      <dgm:t>
        <a:bodyPr/>
        <a:lstStyle/>
        <a:p>
          <a:pPr>
            <a:lnSpc>
              <a:spcPct val="100000"/>
            </a:lnSpc>
          </a:pPr>
          <a:endParaRPr lang="en-US"/>
        </a:p>
      </dgm:t>
    </dgm:pt>
    <dgm:pt modelId="{FA6BC1CD-56E5-478B-AA9E-D6A6578FA912}">
      <dgm:prSet/>
      <dgm:spPr/>
      <dgm:t>
        <a:bodyPr/>
        <a:lstStyle/>
        <a:p>
          <a:pPr>
            <a:lnSpc>
              <a:spcPct val="100000"/>
            </a:lnSpc>
            <a:defRPr cap="all"/>
          </a:pPr>
          <a:r>
            <a:rPr lang="en-GB"/>
            <a:t>Money Laundering/Financial Crime</a:t>
          </a:r>
          <a:endParaRPr lang="en-US"/>
        </a:p>
      </dgm:t>
    </dgm:pt>
    <dgm:pt modelId="{25018868-0AE7-4B4E-8B96-11720011CBCC}" type="parTrans" cxnId="{3A66523A-ADB3-4D3B-88C6-50046F6F9B29}">
      <dgm:prSet/>
      <dgm:spPr/>
      <dgm:t>
        <a:bodyPr/>
        <a:lstStyle/>
        <a:p>
          <a:endParaRPr lang="en-US"/>
        </a:p>
      </dgm:t>
    </dgm:pt>
    <dgm:pt modelId="{5D7DE00B-ACB5-4FDC-B830-63B0EB86AD1B}" type="sibTrans" cxnId="{3A66523A-ADB3-4D3B-88C6-50046F6F9B29}">
      <dgm:prSet/>
      <dgm:spPr/>
      <dgm:t>
        <a:bodyPr/>
        <a:lstStyle/>
        <a:p>
          <a:pPr>
            <a:lnSpc>
              <a:spcPct val="100000"/>
            </a:lnSpc>
          </a:pPr>
          <a:endParaRPr lang="en-US"/>
        </a:p>
      </dgm:t>
    </dgm:pt>
    <dgm:pt modelId="{C4776E14-3B03-4BD4-9EDF-B3E4A0358D2D}">
      <dgm:prSet/>
      <dgm:spPr/>
      <dgm:t>
        <a:bodyPr/>
        <a:lstStyle/>
        <a:p>
          <a:pPr>
            <a:lnSpc>
              <a:spcPct val="100000"/>
            </a:lnSpc>
            <a:defRPr cap="all"/>
          </a:pPr>
          <a:r>
            <a:rPr lang="en-GB"/>
            <a:t>Bribery Act</a:t>
          </a:r>
          <a:endParaRPr lang="en-US"/>
        </a:p>
      </dgm:t>
    </dgm:pt>
    <dgm:pt modelId="{615A16CD-DAFE-4748-AB7F-633AB5E23D15}" type="parTrans" cxnId="{0DE19E64-49C3-4D69-A3EC-976B13008E6A}">
      <dgm:prSet/>
      <dgm:spPr/>
      <dgm:t>
        <a:bodyPr/>
        <a:lstStyle/>
        <a:p>
          <a:endParaRPr lang="en-US"/>
        </a:p>
      </dgm:t>
    </dgm:pt>
    <dgm:pt modelId="{3E0F4748-D429-41DE-B295-797982238686}" type="sibTrans" cxnId="{0DE19E64-49C3-4D69-A3EC-976B13008E6A}">
      <dgm:prSet/>
      <dgm:spPr/>
      <dgm:t>
        <a:bodyPr/>
        <a:lstStyle/>
        <a:p>
          <a:pPr>
            <a:lnSpc>
              <a:spcPct val="100000"/>
            </a:lnSpc>
          </a:pPr>
          <a:endParaRPr lang="en-US"/>
        </a:p>
      </dgm:t>
    </dgm:pt>
    <dgm:pt modelId="{34F60AAE-824B-4B44-A5B4-85D2F6F901C9}">
      <dgm:prSet/>
      <dgm:spPr/>
      <dgm:t>
        <a:bodyPr/>
        <a:lstStyle/>
        <a:p>
          <a:pPr>
            <a:lnSpc>
              <a:spcPct val="100000"/>
            </a:lnSpc>
            <a:defRPr cap="all"/>
          </a:pPr>
          <a:r>
            <a:rPr lang="en-GB"/>
            <a:t>Contact us</a:t>
          </a:r>
          <a:endParaRPr lang="en-US"/>
        </a:p>
      </dgm:t>
    </dgm:pt>
    <dgm:pt modelId="{EF1F920A-B4C3-4283-9C40-CCA3116C0689}" type="parTrans" cxnId="{375E73D2-074D-4B75-9704-13443D32B4C0}">
      <dgm:prSet/>
      <dgm:spPr/>
      <dgm:t>
        <a:bodyPr/>
        <a:lstStyle/>
        <a:p>
          <a:endParaRPr lang="en-US"/>
        </a:p>
      </dgm:t>
    </dgm:pt>
    <dgm:pt modelId="{B5BC7D19-A9A4-49CB-8585-79961A5EE1B0}" type="sibTrans" cxnId="{375E73D2-074D-4B75-9704-13443D32B4C0}">
      <dgm:prSet/>
      <dgm:spPr/>
      <dgm:t>
        <a:bodyPr/>
        <a:lstStyle/>
        <a:p>
          <a:endParaRPr lang="en-US"/>
        </a:p>
      </dgm:t>
    </dgm:pt>
    <dgm:pt modelId="{81A08BEB-382A-485C-BC02-A9A28AFA91BB}" type="pres">
      <dgm:prSet presAssocID="{7F03E87D-62BE-4AD3-9CCC-935AE48BF2C2}" presName="root" presStyleCnt="0">
        <dgm:presLayoutVars>
          <dgm:dir/>
          <dgm:resizeHandles val="exact"/>
        </dgm:presLayoutVars>
      </dgm:prSet>
      <dgm:spPr/>
    </dgm:pt>
    <dgm:pt modelId="{2A827862-BE39-467E-98A1-AF3802FF76A7}" type="pres">
      <dgm:prSet presAssocID="{C041C3F0-7618-4FC6-B35C-B69549FEA326}" presName="compNode" presStyleCnt="0"/>
      <dgm:spPr/>
    </dgm:pt>
    <dgm:pt modelId="{D3268671-FD2D-49E7-A290-4F8B93B4BB54}" type="pres">
      <dgm:prSet presAssocID="{C041C3F0-7618-4FC6-B35C-B69549FEA326}" presName="iconBgRect" presStyleLbl="bgShp" presStyleIdx="0" presStyleCnt="8"/>
      <dgm:spPr/>
    </dgm:pt>
    <dgm:pt modelId="{9687203A-BED1-4B48-B627-AAE9127A76F9}" type="pres">
      <dgm:prSet presAssocID="{C041C3F0-7618-4FC6-B35C-B69549FEA326}"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348F9DA0-1A7D-46B1-9721-310C05BE4F40}" type="pres">
      <dgm:prSet presAssocID="{C041C3F0-7618-4FC6-B35C-B69549FEA326}" presName="spaceRect" presStyleCnt="0"/>
      <dgm:spPr/>
    </dgm:pt>
    <dgm:pt modelId="{85766A21-9CFA-4D2E-AC81-3A8E22A0A436}" type="pres">
      <dgm:prSet presAssocID="{C041C3F0-7618-4FC6-B35C-B69549FEA326}" presName="textRect" presStyleLbl="revTx" presStyleIdx="0" presStyleCnt="8">
        <dgm:presLayoutVars>
          <dgm:chMax val="1"/>
          <dgm:chPref val="1"/>
        </dgm:presLayoutVars>
      </dgm:prSet>
      <dgm:spPr/>
    </dgm:pt>
    <dgm:pt modelId="{9A23B15C-2C6F-4A01-87CE-A621A1F51E3D}" type="pres">
      <dgm:prSet presAssocID="{66673209-7D5B-4A10-8D8B-CF3CBACF9F18}" presName="sibTrans" presStyleCnt="0"/>
      <dgm:spPr/>
    </dgm:pt>
    <dgm:pt modelId="{AC3FFD8F-E4C4-4665-8859-46E8BD369A10}" type="pres">
      <dgm:prSet presAssocID="{8B4100C7-5164-4AB7-B903-2390B194F1BF}" presName="compNode" presStyleCnt="0"/>
      <dgm:spPr/>
    </dgm:pt>
    <dgm:pt modelId="{92B05EA5-9944-43D1-B711-7B327481947B}" type="pres">
      <dgm:prSet presAssocID="{8B4100C7-5164-4AB7-B903-2390B194F1BF}" presName="iconBgRect" presStyleLbl="bgShp" presStyleIdx="1" presStyleCnt="8"/>
      <dgm:spPr/>
    </dgm:pt>
    <dgm:pt modelId="{4D322451-A1A7-4E90-BE95-D4B24C6ABC3D}" type="pres">
      <dgm:prSet presAssocID="{8B4100C7-5164-4AB7-B903-2390B194F1BF}" presName="iconRect" presStyleLbl="node1" presStyleIdx="1" presStyleCnt="8" custLinFactNeighborX="10162" custLinFactNeighborY="845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FB87CDAF-9F1B-4EC5-9096-931A6F26EC5C}" type="pres">
      <dgm:prSet presAssocID="{8B4100C7-5164-4AB7-B903-2390B194F1BF}" presName="spaceRect" presStyleCnt="0"/>
      <dgm:spPr/>
    </dgm:pt>
    <dgm:pt modelId="{988FEB24-6EEC-4453-A26B-54929B8EEF4D}" type="pres">
      <dgm:prSet presAssocID="{8B4100C7-5164-4AB7-B903-2390B194F1BF}" presName="textRect" presStyleLbl="revTx" presStyleIdx="1" presStyleCnt="8">
        <dgm:presLayoutVars>
          <dgm:chMax val="1"/>
          <dgm:chPref val="1"/>
        </dgm:presLayoutVars>
      </dgm:prSet>
      <dgm:spPr/>
    </dgm:pt>
    <dgm:pt modelId="{50FE8621-557F-4F99-A35D-964985B8CA7A}" type="pres">
      <dgm:prSet presAssocID="{207B7489-E308-462C-AC1B-A7E2F3050E3B}" presName="sibTrans" presStyleCnt="0"/>
      <dgm:spPr/>
    </dgm:pt>
    <dgm:pt modelId="{D3F0FEFC-2CAB-40DC-9A42-D501CFF6A211}" type="pres">
      <dgm:prSet presAssocID="{898989A1-DFEE-454B-B7AC-64E55B42F8D2}" presName="compNode" presStyleCnt="0"/>
      <dgm:spPr/>
    </dgm:pt>
    <dgm:pt modelId="{2AE40EBA-6D03-480B-A58F-079005760408}" type="pres">
      <dgm:prSet presAssocID="{898989A1-DFEE-454B-B7AC-64E55B42F8D2}" presName="iconBgRect" presStyleLbl="bgShp" presStyleIdx="2" presStyleCnt="8"/>
      <dgm:spPr/>
    </dgm:pt>
    <dgm:pt modelId="{38587E38-4800-486F-8A63-1DFDAC21E335}" type="pres">
      <dgm:prSet presAssocID="{898989A1-DFEE-454B-B7AC-64E55B42F8D2}"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09E12A47-085D-4531-8D65-16031E0EF9D4}" type="pres">
      <dgm:prSet presAssocID="{898989A1-DFEE-454B-B7AC-64E55B42F8D2}" presName="spaceRect" presStyleCnt="0"/>
      <dgm:spPr/>
    </dgm:pt>
    <dgm:pt modelId="{704159FD-23ED-43AD-A022-5C52785C5297}" type="pres">
      <dgm:prSet presAssocID="{898989A1-DFEE-454B-B7AC-64E55B42F8D2}" presName="textRect" presStyleLbl="revTx" presStyleIdx="2" presStyleCnt="8">
        <dgm:presLayoutVars>
          <dgm:chMax val="1"/>
          <dgm:chPref val="1"/>
        </dgm:presLayoutVars>
      </dgm:prSet>
      <dgm:spPr/>
    </dgm:pt>
    <dgm:pt modelId="{B75CFB24-7115-4A09-95A2-1F95827AB31B}" type="pres">
      <dgm:prSet presAssocID="{F87CE165-06D6-4874-8F1D-75B5743D300E}" presName="sibTrans" presStyleCnt="0"/>
      <dgm:spPr/>
    </dgm:pt>
    <dgm:pt modelId="{2A62B9B1-4352-438F-8343-3CDCB96B94E2}" type="pres">
      <dgm:prSet presAssocID="{DBD8061E-5E43-48AA-ACFB-4707B4FCAE8B}" presName="compNode" presStyleCnt="0"/>
      <dgm:spPr/>
    </dgm:pt>
    <dgm:pt modelId="{1576723D-AF30-4F48-82B0-B1B62CEEBB15}" type="pres">
      <dgm:prSet presAssocID="{DBD8061E-5E43-48AA-ACFB-4707B4FCAE8B}" presName="iconBgRect" presStyleLbl="bgShp" presStyleIdx="3" presStyleCnt="8"/>
      <dgm:spPr/>
    </dgm:pt>
    <dgm:pt modelId="{6FA58D63-8A10-41E1-A1E6-B9DD873D6C18}" type="pres">
      <dgm:prSet presAssocID="{DBD8061E-5E43-48AA-ACFB-4707B4FCAE8B}"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40BB4547-CF6F-4725-9B86-991A853274E4}" type="pres">
      <dgm:prSet presAssocID="{DBD8061E-5E43-48AA-ACFB-4707B4FCAE8B}" presName="spaceRect" presStyleCnt="0"/>
      <dgm:spPr/>
    </dgm:pt>
    <dgm:pt modelId="{8A46B16E-1F67-4620-8484-DB9502E22827}" type="pres">
      <dgm:prSet presAssocID="{DBD8061E-5E43-48AA-ACFB-4707B4FCAE8B}" presName="textRect" presStyleLbl="revTx" presStyleIdx="3" presStyleCnt="8">
        <dgm:presLayoutVars>
          <dgm:chMax val="1"/>
          <dgm:chPref val="1"/>
        </dgm:presLayoutVars>
      </dgm:prSet>
      <dgm:spPr/>
    </dgm:pt>
    <dgm:pt modelId="{3023BB3C-4A14-4BCE-9E1A-8CD82A94A157}" type="pres">
      <dgm:prSet presAssocID="{728C1E13-A540-429C-B62C-CF5E04A38A96}" presName="sibTrans" presStyleCnt="0"/>
      <dgm:spPr/>
    </dgm:pt>
    <dgm:pt modelId="{B849308C-14D5-43D8-B804-78A06206A1D7}" type="pres">
      <dgm:prSet presAssocID="{21B70F3A-3359-4E58-B311-3EC9A99720FC}" presName="compNode" presStyleCnt="0"/>
      <dgm:spPr/>
    </dgm:pt>
    <dgm:pt modelId="{8B5A307A-0353-44BF-9664-A100B1DFA451}" type="pres">
      <dgm:prSet presAssocID="{21B70F3A-3359-4E58-B311-3EC9A99720FC}" presName="iconBgRect" presStyleLbl="bgShp" presStyleIdx="4" presStyleCnt="8"/>
      <dgm:spPr/>
    </dgm:pt>
    <dgm:pt modelId="{C4F7C1AF-F2AC-4C29-B033-4DC8DF65E8DE}" type="pres">
      <dgm:prSet presAssocID="{21B70F3A-3359-4E58-B311-3EC9A99720FC}"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list"/>
        </a:ext>
      </dgm:extLst>
    </dgm:pt>
    <dgm:pt modelId="{55A82623-5BB2-4F85-B069-95808367B25A}" type="pres">
      <dgm:prSet presAssocID="{21B70F3A-3359-4E58-B311-3EC9A99720FC}" presName="spaceRect" presStyleCnt="0"/>
      <dgm:spPr/>
    </dgm:pt>
    <dgm:pt modelId="{1C8A18DC-0D31-41B6-9549-C0F2844361B5}" type="pres">
      <dgm:prSet presAssocID="{21B70F3A-3359-4E58-B311-3EC9A99720FC}" presName="textRect" presStyleLbl="revTx" presStyleIdx="4" presStyleCnt="8">
        <dgm:presLayoutVars>
          <dgm:chMax val="1"/>
          <dgm:chPref val="1"/>
        </dgm:presLayoutVars>
      </dgm:prSet>
      <dgm:spPr/>
    </dgm:pt>
    <dgm:pt modelId="{40670EBC-9F46-4396-BDEC-A6AB1CDD9C30}" type="pres">
      <dgm:prSet presAssocID="{26200A4C-89EE-47FA-8D74-0C39D2FD29AF}" presName="sibTrans" presStyleCnt="0"/>
      <dgm:spPr/>
    </dgm:pt>
    <dgm:pt modelId="{22955D13-D39F-43C2-AF55-4B508723DF05}" type="pres">
      <dgm:prSet presAssocID="{FA6BC1CD-56E5-478B-AA9E-D6A6578FA912}" presName="compNode" presStyleCnt="0"/>
      <dgm:spPr/>
    </dgm:pt>
    <dgm:pt modelId="{7D295DDF-ECCF-4C00-9004-3ACD705F7251}" type="pres">
      <dgm:prSet presAssocID="{FA6BC1CD-56E5-478B-AA9E-D6A6578FA912}" presName="iconBgRect" presStyleLbl="bgShp" presStyleIdx="5" presStyleCnt="8"/>
      <dgm:spPr/>
    </dgm:pt>
    <dgm:pt modelId="{0DDC0B97-DDA0-4B38-A5BD-419290585024}" type="pres">
      <dgm:prSet presAssocID="{FA6BC1CD-56E5-478B-AA9E-D6A6578FA912}"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Robber"/>
        </a:ext>
      </dgm:extLst>
    </dgm:pt>
    <dgm:pt modelId="{B4616B3A-DB1B-4611-878C-09D8E63971E5}" type="pres">
      <dgm:prSet presAssocID="{FA6BC1CD-56E5-478B-AA9E-D6A6578FA912}" presName="spaceRect" presStyleCnt="0"/>
      <dgm:spPr/>
    </dgm:pt>
    <dgm:pt modelId="{25377C30-ADAF-4496-83D2-ED060D06FAEC}" type="pres">
      <dgm:prSet presAssocID="{FA6BC1CD-56E5-478B-AA9E-D6A6578FA912}" presName="textRect" presStyleLbl="revTx" presStyleIdx="5" presStyleCnt="8">
        <dgm:presLayoutVars>
          <dgm:chMax val="1"/>
          <dgm:chPref val="1"/>
        </dgm:presLayoutVars>
      </dgm:prSet>
      <dgm:spPr/>
    </dgm:pt>
    <dgm:pt modelId="{805CFCDC-19C4-49B6-B222-739CFA855071}" type="pres">
      <dgm:prSet presAssocID="{5D7DE00B-ACB5-4FDC-B830-63B0EB86AD1B}" presName="sibTrans" presStyleCnt="0"/>
      <dgm:spPr/>
    </dgm:pt>
    <dgm:pt modelId="{7D9B155D-11AF-44F9-B7E0-A3DCDF9F0383}" type="pres">
      <dgm:prSet presAssocID="{C4776E14-3B03-4BD4-9EDF-B3E4A0358D2D}" presName="compNode" presStyleCnt="0"/>
      <dgm:spPr/>
    </dgm:pt>
    <dgm:pt modelId="{DF39FFDA-E6A4-4054-8140-01DE96FA7EAB}" type="pres">
      <dgm:prSet presAssocID="{C4776E14-3B03-4BD4-9EDF-B3E4A0358D2D}" presName="iconBgRect" presStyleLbl="bgShp" presStyleIdx="6" presStyleCnt="8"/>
      <dgm:spPr/>
    </dgm:pt>
    <dgm:pt modelId="{B2FA785F-70ED-4B80-ABE8-05D05C4DC297}" type="pres">
      <dgm:prSet presAssocID="{C4776E14-3B03-4BD4-9EDF-B3E4A0358D2D}"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Handcuffs"/>
        </a:ext>
      </dgm:extLst>
    </dgm:pt>
    <dgm:pt modelId="{981024E5-742C-4F74-BBC9-F56D734377FD}" type="pres">
      <dgm:prSet presAssocID="{C4776E14-3B03-4BD4-9EDF-B3E4A0358D2D}" presName="spaceRect" presStyleCnt="0"/>
      <dgm:spPr/>
    </dgm:pt>
    <dgm:pt modelId="{09AFC6C8-16D2-4772-ABC6-3B41AD4C7236}" type="pres">
      <dgm:prSet presAssocID="{C4776E14-3B03-4BD4-9EDF-B3E4A0358D2D}" presName="textRect" presStyleLbl="revTx" presStyleIdx="6" presStyleCnt="8">
        <dgm:presLayoutVars>
          <dgm:chMax val="1"/>
          <dgm:chPref val="1"/>
        </dgm:presLayoutVars>
      </dgm:prSet>
      <dgm:spPr/>
    </dgm:pt>
    <dgm:pt modelId="{19BEE64A-216B-42E8-B50A-207B884E674F}" type="pres">
      <dgm:prSet presAssocID="{3E0F4748-D429-41DE-B295-797982238686}" presName="sibTrans" presStyleCnt="0"/>
      <dgm:spPr/>
    </dgm:pt>
    <dgm:pt modelId="{1BFC3486-6406-4E31-9A5C-F2CF671763E6}" type="pres">
      <dgm:prSet presAssocID="{34F60AAE-824B-4B44-A5B4-85D2F6F901C9}" presName="compNode" presStyleCnt="0"/>
      <dgm:spPr/>
    </dgm:pt>
    <dgm:pt modelId="{5392FD13-E7BD-46E0-AE6B-98DBD2FA1B05}" type="pres">
      <dgm:prSet presAssocID="{34F60AAE-824B-4B44-A5B4-85D2F6F901C9}" presName="iconBgRect" presStyleLbl="bgShp" presStyleIdx="7" presStyleCnt="8"/>
      <dgm:spPr/>
    </dgm:pt>
    <dgm:pt modelId="{635CBB7F-ABFD-4FA2-9601-E2084243410A}" type="pres">
      <dgm:prSet presAssocID="{34F60AAE-824B-4B44-A5B4-85D2F6F901C9}"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Email"/>
        </a:ext>
      </dgm:extLst>
    </dgm:pt>
    <dgm:pt modelId="{99C38D86-E9A9-458C-ADCA-6FF737481354}" type="pres">
      <dgm:prSet presAssocID="{34F60AAE-824B-4B44-A5B4-85D2F6F901C9}" presName="spaceRect" presStyleCnt="0"/>
      <dgm:spPr/>
    </dgm:pt>
    <dgm:pt modelId="{48F8BCC1-7E10-4806-91A6-775A55719170}" type="pres">
      <dgm:prSet presAssocID="{34F60AAE-824B-4B44-A5B4-85D2F6F901C9}" presName="textRect" presStyleLbl="revTx" presStyleIdx="7" presStyleCnt="8">
        <dgm:presLayoutVars>
          <dgm:chMax val="1"/>
          <dgm:chPref val="1"/>
        </dgm:presLayoutVars>
      </dgm:prSet>
      <dgm:spPr/>
    </dgm:pt>
  </dgm:ptLst>
  <dgm:cxnLst>
    <dgm:cxn modelId="{122F5901-0908-4113-9AE8-79080009A19D}" type="presOf" srcId="{C4776E14-3B03-4BD4-9EDF-B3E4A0358D2D}" destId="{09AFC6C8-16D2-4772-ABC6-3B41AD4C7236}" srcOrd="0" destOrd="0" presId="urn:microsoft.com/office/officeart/2018/5/layout/IconCircleLabelList"/>
    <dgm:cxn modelId="{405EFE14-08DC-4C42-9EE0-017A22EF423E}" srcId="{7F03E87D-62BE-4AD3-9CCC-935AE48BF2C2}" destId="{DBD8061E-5E43-48AA-ACFB-4707B4FCAE8B}" srcOrd="3" destOrd="0" parTransId="{A57CC7D8-D89B-4EFA-8467-68CB83499F13}" sibTransId="{728C1E13-A540-429C-B62C-CF5E04A38A96}"/>
    <dgm:cxn modelId="{B14EBE26-E9EB-4FE5-A15D-53A8D6B192DA}" srcId="{7F03E87D-62BE-4AD3-9CCC-935AE48BF2C2}" destId="{8B4100C7-5164-4AB7-B903-2390B194F1BF}" srcOrd="1" destOrd="0" parTransId="{4AB315F8-8754-4228-A53A-1D04842142A7}" sibTransId="{207B7489-E308-462C-AC1B-A7E2F3050E3B}"/>
    <dgm:cxn modelId="{0FB77731-708C-41C6-91C2-3F96B6758121}" srcId="{7F03E87D-62BE-4AD3-9CCC-935AE48BF2C2}" destId="{21B70F3A-3359-4E58-B311-3EC9A99720FC}" srcOrd="4" destOrd="0" parTransId="{482E1757-E876-47FC-B8D8-975F5B5B7152}" sibTransId="{26200A4C-89EE-47FA-8D74-0C39D2FD29AF}"/>
    <dgm:cxn modelId="{3A66523A-ADB3-4D3B-88C6-50046F6F9B29}" srcId="{7F03E87D-62BE-4AD3-9CCC-935AE48BF2C2}" destId="{FA6BC1CD-56E5-478B-AA9E-D6A6578FA912}" srcOrd="5" destOrd="0" parTransId="{25018868-0AE7-4B4E-8B96-11720011CBCC}" sibTransId="{5D7DE00B-ACB5-4FDC-B830-63B0EB86AD1B}"/>
    <dgm:cxn modelId="{0DE19E64-49C3-4D69-A3EC-976B13008E6A}" srcId="{7F03E87D-62BE-4AD3-9CCC-935AE48BF2C2}" destId="{C4776E14-3B03-4BD4-9EDF-B3E4A0358D2D}" srcOrd="6" destOrd="0" parTransId="{615A16CD-DAFE-4748-AB7F-633AB5E23D15}" sibTransId="{3E0F4748-D429-41DE-B295-797982238686}"/>
    <dgm:cxn modelId="{7D88E273-28C3-48E8-A70C-ABA91192F39F}" type="presOf" srcId="{8B4100C7-5164-4AB7-B903-2390B194F1BF}" destId="{988FEB24-6EEC-4453-A26B-54929B8EEF4D}" srcOrd="0" destOrd="0" presId="urn:microsoft.com/office/officeart/2018/5/layout/IconCircleLabelList"/>
    <dgm:cxn modelId="{B7065A7B-D5DB-4F54-9969-110499732DC5}" srcId="{7F03E87D-62BE-4AD3-9CCC-935AE48BF2C2}" destId="{898989A1-DFEE-454B-B7AC-64E55B42F8D2}" srcOrd="2" destOrd="0" parTransId="{44BE20C9-B240-4CF4-909D-334ABF4E207E}" sibTransId="{F87CE165-06D6-4874-8F1D-75B5743D300E}"/>
    <dgm:cxn modelId="{444BAB8A-2B47-4B99-B077-93FA58DD8853}" type="presOf" srcId="{C041C3F0-7618-4FC6-B35C-B69549FEA326}" destId="{85766A21-9CFA-4D2E-AC81-3A8E22A0A436}" srcOrd="0" destOrd="0" presId="urn:microsoft.com/office/officeart/2018/5/layout/IconCircleLabelList"/>
    <dgm:cxn modelId="{093AE58A-A089-4F33-96E5-B28AF69E2944}" type="presOf" srcId="{34F60AAE-824B-4B44-A5B4-85D2F6F901C9}" destId="{48F8BCC1-7E10-4806-91A6-775A55719170}" srcOrd="0" destOrd="0" presId="urn:microsoft.com/office/officeart/2018/5/layout/IconCircleLabelList"/>
    <dgm:cxn modelId="{1E246B9F-DC5A-4721-B45E-8F911ABFE588}" srcId="{7F03E87D-62BE-4AD3-9CCC-935AE48BF2C2}" destId="{C041C3F0-7618-4FC6-B35C-B69549FEA326}" srcOrd="0" destOrd="0" parTransId="{2744311E-1603-49A4-9B74-3E72FBCFC08F}" sibTransId="{66673209-7D5B-4A10-8D8B-CF3CBACF9F18}"/>
    <dgm:cxn modelId="{77D953A8-1EE4-4628-8700-7A0ADAEB732F}" type="presOf" srcId="{7F03E87D-62BE-4AD3-9CCC-935AE48BF2C2}" destId="{81A08BEB-382A-485C-BC02-A9A28AFA91BB}" srcOrd="0" destOrd="0" presId="urn:microsoft.com/office/officeart/2018/5/layout/IconCircleLabelList"/>
    <dgm:cxn modelId="{8648B8A9-4E3E-48F5-BAE0-C9C3FA977D96}" type="presOf" srcId="{FA6BC1CD-56E5-478B-AA9E-D6A6578FA912}" destId="{25377C30-ADAF-4496-83D2-ED060D06FAEC}" srcOrd="0" destOrd="0" presId="urn:microsoft.com/office/officeart/2018/5/layout/IconCircleLabelList"/>
    <dgm:cxn modelId="{EB3A0DAE-D64F-4BA5-82F6-06B4C21D52D7}" type="presOf" srcId="{898989A1-DFEE-454B-B7AC-64E55B42F8D2}" destId="{704159FD-23ED-43AD-A022-5C52785C5297}" srcOrd="0" destOrd="0" presId="urn:microsoft.com/office/officeart/2018/5/layout/IconCircleLabelList"/>
    <dgm:cxn modelId="{375E73D2-074D-4B75-9704-13443D32B4C0}" srcId="{7F03E87D-62BE-4AD3-9CCC-935AE48BF2C2}" destId="{34F60AAE-824B-4B44-A5B4-85D2F6F901C9}" srcOrd="7" destOrd="0" parTransId="{EF1F920A-B4C3-4283-9C40-CCA3116C0689}" sibTransId="{B5BC7D19-A9A4-49CB-8585-79961A5EE1B0}"/>
    <dgm:cxn modelId="{262299DF-0BA1-4704-B88D-8776A71ABE55}" type="presOf" srcId="{21B70F3A-3359-4E58-B311-3EC9A99720FC}" destId="{1C8A18DC-0D31-41B6-9549-C0F2844361B5}" srcOrd="0" destOrd="0" presId="urn:microsoft.com/office/officeart/2018/5/layout/IconCircleLabelList"/>
    <dgm:cxn modelId="{646C1AF2-2312-4630-9175-1ECE615A6385}" type="presOf" srcId="{DBD8061E-5E43-48AA-ACFB-4707B4FCAE8B}" destId="{8A46B16E-1F67-4620-8484-DB9502E22827}" srcOrd="0" destOrd="0" presId="urn:microsoft.com/office/officeart/2018/5/layout/IconCircleLabelList"/>
    <dgm:cxn modelId="{6E5EB11F-FBB0-41C6-843C-FD05A4E9AABE}" type="presParOf" srcId="{81A08BEB-382A-485C-BC02-A9A28AFA91BB}" destId="{2A827862-BE39-467E-98A1-AF3802FF76A7}" srcOrd="0" destOrd="0" presId="urn:microsoft.com/office/officeart/2018/5/layout/IconCircleLabelList"/>
    <dgm:cxn modelId="{F6A283B6-12CE-4A37-86AB-98D9A35666A0}" type="presParOf" srcId="{2A827862-BE39-467E-98A1-AF3802FF76A7}" destId="{D3268671-FD2D-49E7-A290-4F8B93B4BB54}" srcOrd="0" destOrd="0" presId="urn:microsoft.com/office/officeart/2018/5/layout/IconCircleLabelList"/>
    <dgm:cxn modelId="{068312ED-2F77-4BB9-8530-0AD0C857A83F}" type="presParOf" srcId="{2A827862-BE39-467E-98A1-AF3802FF76A7}" destId="{9687203A-BED1-4B48-B627-AAE9127A76F9}" srcOrd="1" destOrd="0" presId="urn:microsoft.com/office/officeart/2018/5/layout/IconCircleLabelList"/>
    <dgm:cxn modelId="{C385CE01-E4B1-4402-9CBB-568C7277FB17}" type="presParOf" srcId="{2A827862-BE39-467E-98A1-AF3802FF76A7}" destId="{348F9DA0-1A7D-46B1-9721-310C05BE4F40}" srcOrd="2" destOrd="0" presId="urn:microsoft.com/office/officeart/2018/5/layout/IconCircleLabelList"/>
    <dgm:cxn modelId="{E09B392F-E0B3-47B1-A1DB-5A9087EFE368}" type="presParOf" srcId="{2A827862-BE39-467E-98A1-AF3802FF76A7}" destId="{85766A21-9CFA-4D2E-AC81-3A8E22A0A436}" srcOrd="3" destOrd="0" presId="urn:microsoft.com/office/officeart/2018/5/layout/IconCircleLabelList"/>
    <dgm:cxn modelId="{ECE3501B-5841-4D4C-BFDA-1C74F28E76DB}" type="presParOf" srcId="{81A08BEB-382A-485C-BC02-A9A28AFA91BB}" destId="{9A23B15C-2C6F-4A01-87CE-A621A1F51E3D}" srcOrd="1" destOrd="0" presId="urn:microsoft.com/office/officeart/2018/5/layout/IconCircleLabelList"/>
    <dgm:cxn modelId="{5665BE07-9318-4705-9A6C-9016CD9EE471}" type="presParOf" srcId="{81A08BEB-382A-485C-BC02-A9A28AFA91BB}" destId="{AC3FFD8F-E4C4-4665-8859-46E8BD369A10}" srcOrd="2" destOrd="0" presId="urn:microsoft.com/office/officeart/2018/5/layout/IconCircleLabelList"/>
    <dgm:cxn modelId="{B0773D83-5EF4-4022-9C23-799FFE1953E9}" type="presParOf" srcId="{AC3FFD8F-E4C4-4665-8859-46E8BD369A10}" destId="{92B05EA5-9944-43D1-B711-7B327481947B}" srcOrd="0" destOrd="0" presId="urn:microsoft.com/office/officeart/2018/5/layout/IconCircleLabelList"/>
    <dgm:cxn modelId="{B1C3A4F9-5D41-4838-9B78-E52347F50EDE}" type="presParOf" srcId="{AC3FFD8F-E4C4-4665-8859-46E8BD369A10}" destId="{4D322451-A1A7-4E90-BE95-D4B24C6ABC3D}" srcOrd="1" destOrd="0" presId="urn:microsoft.com/office/officeart/2018/5/layout/IconCircleLabelList"/>
    <dgm:cxn modelId="{BA285A13-712D-4AE7-A10F-349EB7166BB4}" type="presParOf" srcId="{AC3FFD8F-E4C4-4665-8859-46E8BD369A10}" destId="{FB87CDAF-9F1B-4EC5-9096-931A6F26EC5C}" srcOrd="2" destOrd="0" presId="urn:microsoft.com/office/officeart/2018/5/layout/IconCircleLabelList"/>
    <dgm:cxn modelId="{B375E661-ECA1-4C99-8819-2FD85289506C}" type="presParOf" srcId="{AC3FFD8F-E4C4-4665-8859-46E8BD369A10}" destId="{988FEB24-6EEC-4453-A26B-54929B8EEF4D}" srcOrd="3" destOrd="0" presId="urn:microsoft.com/office/officeart/2018/5/layout/IconCircleLabelList"/>
    <dgm:cxn modelId="{6DF1D22D-5C93-4E89-BD52-D1DE067454F7}" type="presParOf" srcId="{81A08BEB-382A-485C-BC02-A9A28AFA91BB}" destId="{50FE8621-557F-4F99-A35D-964985B8CA7A}" srcOrd="3" destOrd="0" presId="urn:microsoft.com/office/officeart/2018/5/layout/IconCircleLabelList"/>
    <dgm:cxn modelId="{DB0F30AF-AE01-4CFD-967A-5014CF55D6FD}" type="presParOf" srcId="{81A08BEB-382A-485C-BC02-A9A28AFA91BB}" destId="{D3F0FEFC-2CAB-40DC-9A42-D501CFF6A211}" srcOrd="4" destOrd="0" presId="urn:microsoft.com/office/officeart/2018/5/layout/IconCircleLabelList"/>
    <dgm:cxn modelId="{60C61EEC-BE47-4FC2-A7E8-9B8A8B455739}" type="presParOf" srcId="{D3F0FEFC-2CAB-40DC-9A42-D501CFF6A211}" destId="{2AE40EBA-6D03-480B-A58F-079005760408}" srcOrd="0" destOrd="0" presId="urn:microsoft.com/office/officeart/2018/5/layout/IconCircleLabelList"/>
    <dgm:cxn modelId="{E2A27E13-0187-4E97-B8F0-0A1CDDD72C3F}" type="presParOf" srcId="{D3F0FEFC-2CAB-40DC-9A42-D501CFF6A211}" destId="{38587E38-4800-486F-8A63-1DFDAC21E335}" srcOrd="1" destOrd="0" presId="urn:microsoft.com/office/officeart/2018/5/layout/IconCircleLabelList"/>
    <dgm:cxn modelId="{FC116A04-0996-46DF-B5CA-80E6B0BC8BE3}" type="presParOf" srcId="{D3F0FEFC-2CAB-40DC-9A42-D501CFF6A211}" destId="{09E12A47-085D-4531-8D65-16031E0EF9D4}" srcOrd="2" destOrd="0" presId="urn:microsoft.com/office/officeart/2018/5/layout/IconCircleLabelList"/>
    <dgm:cxn modelId="{349B08E3-79E1-45CB-8CD6-421F2F828D73}" type="presParOf" srcId="{D3F0FEFC-2CAB-40DC-9A42-D501CFF6A211}" destId="{704159FD-23ED-43AD-A022-5C52785C5297}" srcOrd="3" destOrd="0" presId="urn:microsoft.com/office/officeart/2018/5/layout/IconCircleLabelList"/>
    <dgm:cxn modelId="{7C48096F-C454-4F9A-835B-10B72F4E6700}" type="presParOf" srcId="{81A08BEB-382A-485C-BC02-A9A28AFA91BB}" destId="{B75CFB24-7115-4A09-95A2-1F95827AB31B}" srcOrd="5" destOrd="0" presId="urn:microsoft.com/office/officeart/2018/5/layout/IconCircleLabelList"/>
    <dgm:cxn modelId="{73F81D34-0802-4E9D-941F-8537931B783F}" type="presParOf" srcId="{81A08BEB-382A-485C-BC02-A9A28AFA91BB}" destId="{2A62B9B1-4352-438F-8343-3CDCB96B94E2}" srcOrd="6" destOrd="0" presId="urn:microsoft.com/office/officeart/2018/5/layout/IconCircleLabelList"/>
    <dgm:cxn modelId="{BEAFF0E5-2239-4932-AD7B-A7C92B0BA405}" type="presParOf" srcId="{2A62B9B1-4352-438F-8343-3CDCB96B94E2}" destId="{1576723D-AF30-4F48-82B0-B1B62CEEBB15}" srcOrd="0" destOrd="0" presId="urn:microsoft.com/office/officeart/2018/5/layout/IconCircleLabelList"/>
    <dgm:cxn modelId="{68A7667A-2DC5-4866-A018-92AF52FB6290}" type="presParOf" srcId="{2A62B9B1-4352-438F-8343-3CDCB96B94E2}" destId="{6FA58D63-8A10-41E1-A1E6-B9DD873D6C18}" srcOrd="1" destOrd="0" presId="urn:microsoft.com/office/officeart/2018/5/layout/IconCircleLabelList"/>
    <dgm:cxn modelId="{98B20874-08D3-4F70-9E0B-87D2E53AC5CD}" type="presParOf" srcId="{2A62B9B1-4352-438F-8343-3CDCB96B94E2}" destId="{40BB4547-CF6F-4725-9B86-991A853274E4}" srcOrd="2" destOrd="0" presId="urn:microsoft.com/office/officeart/2018/5/layout/IconCircleLabelList"/>
    <dgm:cxn modelId="{C336E278-94E4-4ED3-B717-9DBC1E4FF2CA}" type="presParOf" srcId="{2A62B9B1-4352-438F-8343-3CDCB96B94E2}" destId="{8A46B16E-1F67-4620-8484-DB9502E22827}" srcOrd="3" destOrd="0" presId="urn:microsoft.com/office/officeart/2018/5/layout/IconCircleLabelList"/>
    <dgm:cxn modelId="{B5536E8A-549F-4E86-9196-9C754F026E9C}" type="presParOf" srcId="{81A08BEB-382A-485C-BC02-A9A28AFA91BB}" destId="{3023BB3C-4A14-4BCE-9E1A-8CD82A94A157}" srcOrd="7" destOrd="0" presId="urn:microsoft.com/office/officeart/2018/5/layout/IconCircleLabelList"/>
    <dgm:cxn modelId="{54BB68F4-3868-44B3-A277-37499F0A4C05}" type="presParOf" srcId="{81A08BEB-382A-485C-BC02-A9A28AFA91BB}" destId="{B849308C-14D5-43D8-B804-78A06206A1D7}" srcOrd="8" destOrd="0" presId="urn:microsoft.com/office/officeart/2018/5/layout/IconCircleLabelList"/>
    <dgm:cxn modelId="{93D8ACAF-B4AE-4CB9-88CA-4C0247C2B0A7}" type="presParOf" srcId="{B849308C-14D5-43D8-B804-78A06206A1D7}" destId="{8B5A307A-0353-44BF-9664-A100B1DFA451}" srcOrd="0" destOrd="0" presId="urn:microsoft.com/office/officeart/2018/5/layout/IconCircleLabelList"/>
    <dgm:cxn modelId="{ACBFC7EC-24F2-4DFB-90D8-03D750484118}" type="presParOf" srcId="{B849308C-14D5-43D8-B804-78A06206A1D7}" destId="{C4F7C1AF-F2AC-4C29-B033-4DC8DF65E8DE}" srcOrd="1" destOrd="0" presId="urn:microsoft.com/office/officeart/2018/5/layout/IconCircleLabelList"/>
    <dgm:cxn modelId="{0132B789-6785-48BA-A1A8-CCA16B735F13}" type="presParOf" srcId="{B849308C-14D5-43D8-B804-78A06206A1D7}" destId="{55A82623-5BB2-4F85-B069-95808367B25A}" srcOrd="2" destOrd="0" presId="urn:microsoft.com/office/officeart/2018/5/layout/IconCircleLabelList"/>
    <dgm:cxn modelId="{03266BBA-5CEF-4D3C-AD21-27607CC71766}" type="presParOf" srcId="{B849308C-14D5-43D8-B804-78A06206A1D7}" destId="{1C8A18DC-0D31-41B6-9549-C0F2844361B5}" srcOrd="3" destOrd="0" presId="urn:microsoft.com/office/officeart/2018/5/layout/IconCircleLabelList"/>
    <dgm:cxn modelId="{52F6F086-12FB-443A-90C9-6A0409671FE5}" type="presParOf" srcId="{81A08BEB-382A-485C-BC02-A9A28AFA91BB}" destId="{40670EBC-9F46-4396-BDEC-A6AB1CDD9C30}" srcOrd="9" destOrd="0" presId="urn:microsoft.com/office/officeart/2018/5/layout/IconCircleLabelList"/>
    <dgm:cxn modelId="{E5D9FA06-D719-40E9-B065-7CEBAC0BCEF9}" type="presParOf" srcId="{81A08BEB-382A-485C-BC02-A9A28AFA91BB}" destId="{22955D13-D39F-43C2-AF55-4B508723DF05}" srcOrd="10" destOrd="0" presId="urn:microsoft.com/office/officeart/2018/5/layout/IconCircleLabelList"/>
    <dgm:cxn modelId="{C0DEBFBE-D43D-4E67-8583-7BC3DF288F3A}" type="presParOf" srcId="{22955D13-D39F-43C2-AF55-4B508723DF05}" destId="{7D295DDF-ECCF-4C00-9004-3ACD705F7251}" srcOrd="0" destOrd="0" presId="urn:microsoft.com/office/officeart/2018/5/layout/IconCircleLabelList"/>
    <dgm:cxn modelId="{3AB47BA1-2F23-4688-A419-1A73331280D4}" type="presParOf" srcId="{22955D13-D39F-43C2-AF55-4B508723DF05}" destId="{0DDC0B97-DDA0-4B38-A5BD-419290585024}" srcOrd="1" destOrd="0" presId="urn:microsoft.com/office/officeart/2018/5/layout/IconCircleLabelList"/>
    <dgm:cxn modelId="{75833759-0BD9-41F0-B06F-3E5A0CB22049}" type="presParOf" srcId="{22955D13-D39F-43C2-AF55-4B508723DF05}" destId="{B4616B3A-DB1B-4611-878C-09D8E63971E5}" srcOrd="2" destOrd="0" presId="urn:microsoft.com/office/officeart/2018/5/layout/IconCircleLabelList"/>
    <dgm:cxn modelId="{7AA65977-D926-4C09-8989-A2AAAA55C61F}" type="presParOf" srcId="{22955D13-D39F-43C2-AF55-4B508723DF05}" destId="{25377C30-ADAF-4496-83D2-ED060D06FAEC}" srcOrd="3" destOrd="0" presId="urn:microsoft.com/office/officeart/2018/5/layout/IconCircleLabelList"/>
    <dgm:cxn modelId="{E54E6047-2FBE-421A-9A89-6C6EBCAA8166}" type="presParOf" srcId="{81A08BEB-382A-485C-BC02-A9A28AFA91BB}" destId="{805CFCDC-19C4-49B6-B222-739CFA855071}" srcOrd="11" destOrd="0" presId="urn:microsoft.com/office/officeart/2018/5/layout/IconCircleLabelList"/>
    <dgm:cxn modelId="{C07F9138-85BF-4400-A496-F8952CB2B504}" type="presParOf" srcId="{81A08BEB-382A-485C-BC02-A9A28AFA91BB}" destId="{7D9B155D-11AF-44F9-B7E0-A3DCDF9F0383}" srcOrd="12" destOrd="0" presId="urn:microsoft.com/office/officeart/2018/5/layout/IconCircleLabelList"/>
    <dgm:cxn modelId="{49A345C0-0AAD-414E-A55F-B3A358A4A7A9}" type="presParOf" srcId="{7D9B155D-11AF-44F9-B7E0-A3DCDF9F0383}" destId="{DF39FFDA-E6A4-4054-8140-01DE96FA7EAB}" srcOrd="0" destOrd="0" presId="urn:microsoft.com/office/officeart/2018/5/layout/IconCircleLabelList"/>
    <dgm:cxn modelId="{722D6E5B-52BF-4A64-9592-00F0A12DBD33}" type="presParOf" srcId="{7D9B155D-11AF-44F9-B7E0-A3DCDF9F0383}" destId="{B2FA785F-70ED-4B80-ABE8-05D05C4DC297}" srcOrd="1" destOrd="0" presId="urn:microsoft.com/office/officeart/2018/5/layout/IconCircleLabelList"/>
    <dgm:cxn modelId="{9ED53CCC-43DD-46F0-939F-34B2F5C48CB2}" type="presParOf" srcId="{7D9B155D-11AF-44F9-B7E0-A3DCDF9F0383}" destId="{981024E5-742C-4F74-BBC9-F56D734377FD}" srcOrd="2" destOrd="0" presId="urn:microsoft.com/office/officeart/2018/5/layout/IconCircleLabelList"/>
    <dgm:cxn modelId="{2265969D-CEE3-423E-8D9B-2C64D4CAD0B2}" type="presParOf" srcId="{7D9B155D-11AF-44F9-B7E0-A3DCDF9F0383}" destId="{09AFC6C8-16D2-4772-ABC6-3B41AD4C7236}" srcOrd="3" destOrd="0" presId="urn:microsoft.com/office/officeart/2018/5/layout/IconCircleLabelList"/>
    <dgm:cxn modelId="{0A81EF5E-37EC-4AAB-8304-9478517904AE}" type="presParOf" srcId="{81A08BEB-382A-485C-BC02-A9A28AFA91BB}" destId="{19BEE64A-216B-42E8-B50A-207B884E674F}" srcOrd="13" destOrd="0" presId="urn:microsoft.com/office/officeart/2018/5/layout/IconCircleLabelList"/>
    <dgm:cxn modelId="{8C1E149E-B73A-400B-8DD1-16822E431904}" type="presParOf" srcId="{81A08BEB-382A-485C-BC02-A9A28AFA91BB}" destId="{1BFC3486-6406-4E31-9A5C-F2CF671763E6}" srcOrd="14" destOrd="0" presId="urn:microsoft.com/office/officeart/2018/5/layout/IconCircleLabelList"/>
    <dgm:cxn modelId="{26CFD950-1F51-44F3-8FDB-CF16F4BBAC1B}" type="presParOf" srcId="{1BFC3486-6406-4E31-9A5C-F2CF671763E6}" destId="{5392FD13-E7BD-46E0-AE6B-98DBD2FA1B05}" srcOrd="0" destOrd="0" presId="urn:microsoft.com/office/officeart/2018/5/layout/IconCircleLabelList"/>
    <dgm:cxn modelId="{97025144-0E16-4935-BDFF-6A6989910F96}" type="presParOf" srcId="{1BFC3486-6406-4E31-9A5C-F2CF671763E6}" destId="{635CBB7F-ABFD-4FA2-9601-E2084243410A}" srcOrd="1" destOrd="0" presId="urn:microsoft.com/office/officeart/2018/5/layout/IconCircleLabelList"/>
    <dgm:cxn modelId="{57BB80D2-CC0F-4305-A07B-CE3D756CBFA1}" type="presParOf" srcId="{1BFC3486-6406-4E31-9A5C-F2CF671763E6}" destId="{99C38D86-E9A9-458C-ADCA-6FF737481354}" srcOrd="2" destOrd="0" presId="urn:microsoft.com/office/officeart/2018/5/layout/IconCircleLabelList"/>
    <dgm:cxn modelId="{BF210806-3712-4831-A03B-9987CE00976E}" type="presParOf" srcId="{1BFC3486-6406-4E31-9A5C-F2CF671763E6}" destId="{48F8BCC1-7E10-4806-91A6-775A5571917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68671-FD2D-49E7-A290-4F8B93B4BB54}">
      <dsp:nvSpPr>
        <dsp:cNvPr id="0" name=""/>
        <dsp:cNvSpPr/>
      </dsp:nvSpPr>
      <dsp:spPr>
        <a:xfrm>
          <a:off x="267761" y="572315"/>
          <a:ext cx="834222" cy="83422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87203A-BED1-4B48-B627-AAE9127A76F9}">
      <dsp:nvSpPr>
        <dsp:cNvPr id="0" name=""/>
        <dsp:cNvSpPr/>
      </dsp:nvSpPr>
      <dsp:spPr>
        <a:xfrm>
          <a:off x="445546" y="750100"/>
          <a:ext cx="478652" cy="4786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766A21-9CFA-4D2E-AC81-3A8E22A0A436}">
      <dsp:nvSpPr>
        <dsp:cNvPr id="0" name=""/>
        <dsp:cNvSpPr/>
      </dsp:nvSpPr>
      <dsp:spPr>
        <a:xfrm>
          <a:off x="1083" y="1666377"/>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Introduction</a:t>
          </a:r>
          <a:endParaRPr lang="en-US" sz="1100" kern="1200"/>
        </a:p>
      </dsp:txBody>
      <dsp:txXfrm>
        <a:off x="1083" y="1666377"/>
        <a:ext cx="1367578" cy="547031"/>
      </dsp:txXfrm>
    </dsp:sp>
    <dsp:sp modelId="{92B05EA5-9944-43D1-B711-7B327481947B}">
      <dsp:nvSpPr>
        <dsp:cNvPr id="0" name=""/>
        <dsp:cNvSpPr/>
      </dsp:nvSpPr>
      <dsp:spPr>
        <a:xfrm>
          <a:off x="1874666" y="572315"/>
          <a:ext cx="834222" cy="83422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322451-A1A7-4E90-BE95-D4B24C6ABC3D}">
      <dsp:nvSpPr>
        <dsp:cNvPr id="0" name=""/>
        <dsp:cNvSpPr/>
      </dsp:nvSpPr>
      <dsp:spPr>
        <a:xfrm>
          <a:off x="2101091" y="790575"/>
          <a:ext cx="478652" cy="4786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8FEB24-6EEC-4453-A26B-54929B8EEF4D}">
      <dsp:nvSpPr>
        <dsp:cNvPr id="0" name=""/>
        <dsp:cNvSpPr/>
      </dsp:nvSpPr>
      <dsp:spPr>
        <a:xfrm>
          <a:off x="1607988" y="1666377"/>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The role of the FCA, SIS and you the reseller</a:t>
          </a:r>
          <a:endParaRPr lang="en-US" sz="1100" kern="1200"/>
        </a:p>
      </dsp:txBody>
      <dsp:txXfrm>
        <a:off x="1607988" y="1666377"/>
        <a:ext cx="1367578" cy="547031"/>
      </dsp:txXfrm>
    </dsp:sp>
    <dsp:sp modelId="{2AE40EBA-6D03-480B-A58F-079005760408}">
      <dsp:nvSpPr>
        <dsp:cNvPr id="0" name=""/>
        <dsp:cNvSpPr/>
      </dsp:nvSpPr>
      <dsp:spPr>
        <a:xfrm>
          <a:off x="3481570" y="572315"/>
          <a:ext cx="834222" cy="83422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587E38-4800-486F-8A63-1DFDAC21E335}">
      <dsp:nvSpPr>
        <dsp:cNvPr id="0" name=""/>
        <dsp:cNvSpPr/>
      </dsp:nvSpPr>
      <dsp:spPr>
        <a:xfrm>
          <a:off x="3659355" y="750100"/>
          <a:ext cx="478652" cy="4786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4159FD-23ED-43AD-A022-5C52785C5297}">
      <dsp:nvSpPr>
        <dsp:cNvPr id="0" name=""/>
        <dsp:cNvSpPr/>
      </dsp:nvSpPr>
      <dsp:spPr>
        <a:xfrm>
          <a:off x="3214892" y="1666377"/>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Sales procedure</a:t>
          </a:r>
          <a:endParaRPr lang="en-US" sz="1100" kern="1200"/>
        </a:p>
      </dsp:txBody>
      <dsp:txXfrm>
        <a:off x="3214892" y="1666377"/>
        <a:ext cx="1367578" cy="547031"/>
      </dsp:txXfrm>
    </dsp:sp>
    <dsp:sp modelId="{1576723D-AF30-4F48-82B0-B1B62CEEBB15}">
      <dsp:nvSpPr>
        <dsp:cNvPr id="0" name=""/>
        <dsp:cNvSpPr/>
      </dsp:nvSpPr>
      <dsp:spPr>
        <a:xfrm>
          <a:off x="5088474" y="572315"/>
          <a:ext cx="834222" cy="83422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A58D63-8A10-41E1-A1E6-B9DD873D6C18}">
      <dsp:nvSpPr>
        <dsp:cNvPr id="0" name=""/>
        <dsp:cNvSpPr/>
      </dsp:nvSpPr>
      <dsp:spPr>
        <a:xfrm>
          <a:off x="5266259" y="750100"/>
          <a:ext cx="478652" cy="4786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46B16E-1F67-4620-8484-DB9502E22827}">
      <dsp:nvSpPr>
        <dsp:cNvPr id="0" name=""/>
        <dsp:cNvSpPr/>
      </dsp:nvSpPr>
      <dsp:spPr>
        <a:xfrm>
          <a:off x="4821796" y="1666377"/>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Marketing rules</a:t>
          </a:r>
          <a:endParaRPr lang="en-US" sz="1100" kern="1200"/>
        </a:p>
      </dsp:txBody>
      <dsp:txXfrm>
        <a:off x="4821796" y="1666377"/>
        <a:ext cx="1367578" cy="547031"/>
      </dsp:txXfrm>
    </dsp:sp>
    <dsp:sp modelId="{8B5A307A-0353-44BF-9664-A100B1DFA451}">
      <dsp:nvSpPr>
        <dsp:cNvPr id="0" name=""/>
        <dsp:cNvSpPr/>
      </dsp:nvSpPr>
      <dsp:spPr>
        <a:xfrm>
          <a:off x="267761" y="2555303"/>
          <a:ext cx="834222" cy="834222"/>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F7C1AF-F2AC-4C29-B033-4DC8DF65E8DE}">
      <dsp:nvSpPr>
        <dsp:cNvPr id="0" name=""/>
        <dsp:cNvSpPr/>
      </dsp:nvSpPr>
      <dsp:spPr>
        <a:xfrm>
          <a:off x="445546" y="2733088"/>
          <a:ext cx="478652" cy="47865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8A18DC-0D31-41B6-9549-C0F2844361B5}">
      <dsp:nvSpPr>
        <dsp:cNvPr id="0" name=""/>
        <dsp:cNvSpPr/>
      </dsp:nvSpPr>
      <dsp:spPr>
        <a:xfrm>
          <a:off x="1083" y="3649366"/>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Compliance Monitoring</a:t>
          </a:r>
          <a:endParaRPr lang="en-US" sz="1100" kern="1200"/>
        </a:p>
      </dsp:txBody>
      <dsp:txXfrm>
        <a:off x="1083" y="3649366"/>
        <a:ext cx="1367578" cy="547031"/>
      </dsp:txXfrm>
    </dsp:sp>
    <dsp:sp modelId="{7D295DDF-ECCF-4C00-9004-3ACD705F7251}">
      <dsp:nvSpPr>
        <dsp:cNvPr id="0" name=""/>
        <dsp:cNvSpPr/>
      </dsp:nvSpPr>
      <dsp:spPr>
        <a:xfrm>
          <a:off x="1874666" y="2555303"/>
          <a:ext cx="834222" cy="83422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DC0B97-DDA0-4B38-A5BD-419290585024}">
      <dsp:nvSpPr>
        <dsp:cNvPr id="0" name=""/>
        <dsp:cNvSpPr/>
      </dsp:nvSpPr>
      <dsp:spPr>
        <a:xfrm>
          <a:off x="2052451" y="2733088"/>
          <a:ext cx="478652" cy="47865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377C30-ADAF-4496-83D2-ED060D06FAEC}">
      <dsp:nvSpPr>
        <dsp:cNvPr id="0" name=""/>
        <dsp:cNvSpPr/>
      </dsp:nvSpPr>
      <dsp:spPr>
        <a:xfrm>
          <a:off x="1607988" y="3649366"/>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Money Laundering/Financial Crime</a:t>
          </a:r>
          <a:endParaRPr lang="en-US" sz="1100" kern="1200"/>
        </a:p>
      </dsp:txBody>
      <dsp:txXfrm>
        <a:off x="1607988" y="3649366"/>
        <a:ext cx="1367578" cy="547031"/>
      </dsp:txXfrm>
    </dsp:sp>
    <dsp:sp modelId="{DF39FFDA-E6A4-4054-8140-01DE96FA7EAB}">
      <dsp:nvSpPr>
        <dsp:cNvPr id="0" name=""/>
        <dsp:cNvSpPr/>
      </dsp:nvSpPr>
      <dsp:spPr>
        <a:xfrm>
          <a:off x="3481570" y="2555303"/>
          <a:ext cx="834222" cy="83422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FA785F-70ED-4B80-ABE8-05D05C4DC297}">
      <dsp:nvSpPr>
        <dsp:cNvPr id="0" name=""/>
        <dsp:cNvSpPr/>
      </dsp:nvSpPr>
      <dsp:spPr>
        <a:xfrm>
          <a:off x="3659355" y="2733088"/>
          <a:ext cx="478652" cy="47865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AFC6C8-16D2-4772-ABC6-3B41AD4C7236}">
      <dsp:nvSpPr>
        <dsp:cNvPr id="0" name=""/>
        <dsp:cNvSpPr/>
      </dsp:nvSpPr>
      <dsp:spPr>
        <a:xfrm>
          <a:off x="3214892" y="3649366"/>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Bribery Act</a:t>
          </a:r>
          <a:endParaRPr lang="en-US" sz="1100" kern="1200"/>
        </a:p>
      </dsp:txBody>
      <dsp:txXfrm>
        <a:off x="3214892" y="3649366"/>
        <a:ext cx="1367578" cy="547031"/>
      </dsp:txXfrm>
    </dsp:sp>
    <dsp:sp modelId="{5392FD13-E7BD-46E0-AE6B-98DBD2FA1B05}">
      <dsp:nvSpPr>
        <dsp:cNvPr id="0" name=""/>
        <dsp:cNvSpPr/>
      </dsp:nvSpPr>
      <dsp:spPr>
        <a:xfrm>
          <a:off x="5088474" y="2555303"/>
          <a:ext cx="834222" cy="83422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5CBB7F-ABFD-4FA2-9601-E2084243410A}">
      <dsp:nvSpPr>
        <dsp:cNvPr id="0" name=""/>
        <dsp:cNvSpPr/>
      </dsp:nvSpPr>
      <dsp:spPr>
        <a:xfrm>
          <a:off x="5266259" y="2733088"/>
          <a:ext cx="478652" cy="478652"/>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F8BCC1-7E10-4806-91A6-775A55719170}">
      <dsp:nvSpPr>
        <dsp:cNvPr id="0" name=""/>
        <dsp:cNvSpPr/>
      </dsp:nvSpPr>
      <dsp:spPr>
        <a:xfrm>
          <a:off x="4821796" y="3649366"/>
          <a:ext cx="1367578" cy="54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Contact us</a:t>
          </a:r>
          <a:endParaRPr lang="en-US" sz="1100" kern="1200"/>
        </a:p>
      </dsp:txBody>
      <dsp:txXfrm>
        <a:off x="4821796" y="3649366"/>
        <a:ext cx="1367578" cy="547031"/>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9AD4BC-D06E-4C12-9438-2E64981FE694}" type="datetimeFigureOut">
              <a:rPr lang="en-GB" smtClean="0"/>
              <a:t>23/05/2022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85DB0A-A03D-45C3-AFA0-06B43DC21A52}" type="slidenum">
              <a:rPr lang="en-GB" smtClean="0"/>
              <a:t>‹#›</a:t>
            </a:fld>
            <a:endParaRPr lang="en-GB"/>
          </a:p>
        </p:txBody>
      </p:sp>
    </p:spTree>
    <p:extLst>
      <p:ext uri="{BB962C8B-B14F-4D97-AF65-F5344CB8AC3E}">
        <p14:creationId xmlns:p14="http://schemas.microsoft.com/office/powerpoint/2010/main" val="111197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309A8B-122C-4767-9206-9D19ED0CAA5E}"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261640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09A8B-122C-4767-9206-9D19ED0CAA5E}"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380897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09A8B-122C-4767-9206-9D19ED0CAA5E}"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291348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09A8B-122C-4767-9206-9D19ED0CAA5E}"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72302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309A8B-122C-4767-9206-9D19ED0CAA5E}"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365156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309A8B-122C-4767-9206-9D19ED0CAA5E}"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206246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309A8B-122C-4767-9206-9D19ED0CAA5E}" type="datetimeFigureOut">
              <a:rPr lang="en-GB" smtClean="0"/>
              <a:t>23/05/2022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194889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309A8B-122C-4767-9206-9D19ED0CAA5E}" type="datetimeFigureOut">
              <a:rPr lang="en-GB" smtClean="0"/>
              <a:t>23/05/2022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240069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09A8B-122C-4767-9206-9D19ED0CAA5E}" type="datetimeFigureOut">
              <a:rPr lang="en-GB" smtClean="0"/>
              <a:t>23/05/2022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132273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309A8B-122C-4767-9206-9D19ED0CAA5E}"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217108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309A8B-122C-4767-9206-9D19ED0CAA5E}"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E0CE3B-1085-4F13-9F47-39932E692104}" type="slidenum">
              <a:rPr lang="en-GB" smtClean="0"/>
              <a:t>‹#›</a:t>
            </a:fld>
            <a:endParaRPr lang="en-GB"/>
          </a:p>
        </p:txBody>
      </p:sp>
    </p:spTree>
    <p:extLst>
      <p:ext uri="{BB962C8B-B14F-4D97-AF65-F5344CB8AC3E}">
        <p14:creationId xmlns:p14="http://schemas.microsoft.com/office/powerpoint/2010/main" val="83190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09A8B-122C-4767-9206-9D19ED0CAA5E}" type="datetimeFigureOut">
              <a:rPr lang="en-GB" smtClean="0"/>
              <a:t>23/05/2022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0CE3B-1085-4F13-9F47-39932E692104}" type="slidenum">
              <a:rPr lang="en-GB" smtClean="0"/>
              <a:t>‹#›</a:t>
            </a:fld>
            <a:endParaRPr lang="en-GB"/>
          </a:p>
        </p:txBody>
      </p:sp>
    </p:spTree>
    <p:extLst>
      <p:ext uri="{BB962C8B-B14F-4D97-AF65-F5344CB8AC3E}">
        <p14:creationId xmlns:p14="http://schemas.microsoft.com/office/powerpoint/2010/main" val="141302395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www.fca.org.uk/fir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34237" y="1718737"/>
            <a:ext cx="4900144" cy="2736965"/>
          </a:xfrm>
        </p:spPr>
        <p:txBody>
          <a:bodyPr anchor="t">
            <a:normAutofit/>
          </a:bodyPr>
          <a:lstStyle/>
          <a:p>
            <a:pPr algn="l"/>
            <a:r>
              <a:rPr lang="en-GB" sz="5400"/>
              <a:t>FCA Compliance Manual</a:t>
            </a:r>
            <a:endParaRPr lang="en-GB" sz="5400" dirty="0"/>
          </a:p>
        </p:txBody>
      </p:sp>
      <p:sp>
        <p:nvSpPr>
          <p:cNvPr id="3" name="Subtitle 2"/>
          <p:cNvSpPr>
            <a:spLocks noGrp="1"/>
          </p:cNvSpPr>
          <p:nvPr>
            <p:ph type="subTitle" idx="1"/>
          </p:nvPr>
        </p:nvSpPr>
        <p:spPr>
          <a:xfrm>
            <a:off x="2534237" y="3533098"/>
            <a:ext cx="3280638" cy="954767"/>
          </a:xfrm>
        </p:spPr>
        <p:txBody>
          <a:bodyPr anchor="b">
            <a:normAutofit/>
          </a:bodyPr>
          <a:lstStyle/>
          <a:p>
            <a:pPr algn="l"/>
            <a:r>
              <a:rPr lang="en-GB" sz="2000"/>
              <a:t>Summit Insurance Services</a:t>
            </a:r>
          </a:p>
          <a:p>
            <a:pPr algn="l"/>
            <a:endParaRPr lang="en-GB" sz="2000" dirty="0"/>
          </a:p>
        </p:txBody>
      </p:sp>
      <p:pic>
        <p:nvPicPr>
          <p:cNvPr id="5" name="Picture 4">
            <a:extLst>
              <a:ext uri="{FF2B5EF4-FFF2-40B4-BE49-F238E27FC236}">
                <a16:creationId xmlns:a16="http://schemas.microsoft.com/office/drawing/2014/main" id="{6258DE60-4CA1-4152-904A-71997866D9BB}"/>
              </a:ext>
            </a:extLst>
          </p:cNvPr>
          <p:cNvPicPr>
            <a:picLocks noChangeAspect="1"/>
          </p:cNvPicPr>
          <p:nvPr/>
        </p:nvPicPr>
        <p:blipFill>
          <a:blip r:embed="rId2"/>
          <a:stretch>
            <a:fillRect/>
          </a:stretch>
        </p:blipFill>
        <p:spPr>
          <a:xfrm>
            <a:off x="304989" y="5474795"/>
            <a:ext cx="4324849" cy="1167506"/>
          </a:xfrm>
          <a:prstGeom prst="rect">
            <a:avLst/>
          </a:prstGeom>
        </p:spPr>
      </p:pic>
      <p:pic>
        <p:nvPicPr>
          <p:cNvPr id="4" name="Picture 3">
            <a:extLst>
              <a:ext uri="{FF2B5EF4-FFF2-40B4-BE49-F238E27FC236}">
                <a16:creationId xmlns:a16="http://schemas.microsoft.com/office/drawing/2014/main" id="{978EF35A-E7B9-4674-8679-228AC062A819}"/>
              </a:ext>
            </a:extLst>
          </p:cNvPr>
          <p:cNvPicPr>
            <a:picLocks noChangeAspect="1"/>
          </p:cNvPicPr>
          <p:nvPr/>
        </p:nvPicPr>
        <p:blipFill>
          <a:blip r:embed="rId3"/>
          <a:stretch>
            <a:fillRect/>
          </a:stretch>
        </p:blipFill>
        <p:spPr>
          <a:xfrm>
            <a:off x="3851527" y="331464"/>
            <a:ext cx="4324849" cy="832534"/>
          </a:xfrm>
          <a:prstGeom prst="rect">
            <a:avLst/>
          </a:prstGeom>
        </p:spPr>
      </p:pic>
      <p:pic>
        <p:nvPicPr>
          <p:cNvPr id="6" name="Picture 5">
            <a:extLst>
              <a:ext uri="{FF2B5EF4-FFF2-40B4-BE49-F238E27FC236}">
                <a16:creationId xmlns:a16="http://schemas.microsoft.com/office/drawing/2014/main" id="{1DD9EC52-A6B5-4919-8F45-4E7EF6832979}"/>
              </a:ext>
            </a:extLst>
          </p:cNvPr>
          <p:cNvPicPr>
            <a:picLocks noChangeAspect="1"/>
          </p:cNvPicPr>
          <p:nvPr/>
        </p:nvPicPr>
        <p:blipFill>
          <a:blip r:embed="rId4"/>
          <a:stretch>
            <a:fillRect/>
          </a:stretch>
        </p:blipFill>
        <p:spPr>
          <a:xfrm>
            <a:off x="7744360" y="5571769"/>
            <a:ext cx="4052212" cy="954767"/>
          </a:xfrm>
          <a:prstGeom prst="rect">
            <a:avLst/>
          </a:prstGeom>
        </p:spPr>
      </p:pic>
    </p:spTree>
    <p:extLst>
      <p:ext uri="{BB962C8B-B14F-4D97-AF65-F5344CB8AC3E}">
        <p14:creationId xmlns:p14="http://schemas.microsoft.com/office/powerpoint/2010/main" val="376919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3777" y="395190"/>
            <a:ext cx="10355655" cy="6014488"/>
          </a:xfrm>
        </p:spPr>
        <p:txBody>
          <a:bodyPr>
            <a:noAutofit/>
          </a:bodyPr>
          <a:lstStyle/>
          <a:p>
            <a:r>
              <a:rPr lang="en-GB" sz="1800" dirty="0">
                <a:solidFill>
                  <a:srgbClr val="002060"/>
                </a:solidFill>
              </a:rPr>
              <a:t>FCA rules on what a customer must be told during the sales process varies depending on how the sale is being made.</a:t>
            </a:r>
          </a:p>
          <a:p>
            <a:endParaRPr lang="en-GB" sz="1800" u="sng" dirty="0">
              <a:solidFill>
                <a:srgbClr val="002060"/>
              </a:solidFill>
            </a:endParaRPr>
          </a:p>
          <a:p>
            <a:r>
              <a:rPr lang="en-GB" sz="1800" u="sng" dirty="0">
                <a:solidFill>
                  <a:srgbClr val="002060"/>
                </a:solidFill>
              </a:rPr>
              <a:t>Telephone/Face to Face Sales</a:t>
            </a:r>
          </a:p>
          <a:p>
            <a:pPr lvl="1"/>
            <a:r>
              <a:rPr lang="en-GB" sz="1800" dirty="0">
                <a:solidFill>
                  <a:srgbClr val="002060"/>
                </a:solidFill>
              </a:rPr>
              <a:t>When compucover is being sold via the telephone or face to face, the customer </a:t>
            </a:r>
            <a:r>
              <a:rPr lang="en-GB" sz="1800" u="sng" dirty="0">
                <a:solidFill>
                  <a:srgbClr val="002060"/>
                </a:solidFill>
              </a:rPr>
              <a:t>must</a:t>
            </a:r>
            <a:r>
              <a:rPr lang="en-GB" sz="1800" dirty="0">
                <a:solidFill>
                  <a:srgbClr val="002060"/>
                </a:solidFill>
              </a:rPr>
              <a:t> be informed of the following.</a:t>
            </a:r>
          </a:p>
          <a:p>
            <a:pPr lvl="2"/>
            <a:r>
              <a:rPr lang="en-GB" sz="1800" dirty="0">
                <a:solidFill>
                  <a:srgbClr val="002060"/>
                </a:solidFill>
              </a:rPr>
              <a:t>Your Company Name</a:t>
            </a:r>
          </a:p>
          <a:p>
            <a:pPr lvl="2"/>
            <a:r>
              <a:rPr lang="en-GB" sz="1800" dirty="0">
                <a:solidFill>
                  <a:srgbClr val="002060"/>
                </a:solidFill>
              </a:rPr>
              <a:t>The name of the person they are speaking to</a:t>
            </a:r>
          </a:p>
          <a:p>
            <a:pPr lvl="2"/>
            <a:r>
              <a:rPr lang="en-GB" sz="1800" dirty="0">
                <a:solidFill>
                  <a:srgbClr val="002060"/>
                </a:solidFill>
              </a:rPr>
              <a:t>Who the policy is underwritten by, general cover and exclusions. In case of accidental damage and theft insurance sales we would suggest words to the effect of:</a:t>
            </a:r>
          </a:p>
          <a:p>
            <a:pPr marL="457200" lvl="1" indent="0" algn="ctr">
              <a:buNone/>
            </a:pPr>
            <a:r>
              <a:rPr lang="en-GB" sz="1800" dirty="0"/>
              <a:t>		‘</a:t>
            </a:r>
            <a:r>
              <a:rPr lang="en-GB" sz="1800" dirty="0">
                <a:solidFill>
                  <a:schemeClr val="accent6">
                    <a:lumMod val="75000"/>
                  </a:schemeClr>
                </a:solidFill>
              </a:rPr>
              <a:t>This policy is underwritten by XXX and it covers theft, accidental damage, fire and flood with no excess. This policy does not cover loss or breakdown and I would recommend that you read through the full policy details which are available on our website XXX, but which will also be sent with your policy documents should you choose to go ahead.’</a:t>
            </a:r>
          </a:p>
          <a:p>
            <a:pPr lvl="1"/>
            <a:r>
              <a:rPr lang="en-GB" sz="1800" dirty="0">
                <a:solidFill>
                  <a:srgbClr val="002060"/>
                </a:solidFill>
              </a:rPr>
              <a:t>The customer should also be made aware of the 30 day cancellation period, which allows them to cancel the policy should it not meet their requirements. They should also be made aware that providing they have not made a claim they will be entitled to a full refund within the 30 day cancellation period .</a:t>
            </a:r>
          </a:p>
        </p:txBody>
      </p:sp>
    </p:spTree>
    <p:extLst>
      <p:ext uri="{BB962C8B-B14F-4D97-AF65-F5344CB8AC3E}">
        <p14:creationId xmlns:p14="http://schemas.microsoft.com/office/powerpoint/2010/main" val="107167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1075" y="853162"/>
            <a:ext cx="8596668" cy="5151676"/>
          </a:xfrm>
        </p:spPr>
        <p:txBody>
          <a:bodyPr>
            <a:normAutofit/>
          </a:bodyPr>
          <a:lstStyle/>
          <a:p>
            <a:r>
              <a:rPr lang="en-GB" sz="1800" u="sng" dirty="0">
                <a:solidFill>
                  <a:srgbClr val="002060"/>
                </a:solidFill>
              </a:rPr>
              <a:t>Web Sales</a:t>
            </a:r>
            <a:endParaRPr lang="en-GB" sz="1800" dirty="0">
              <a:solidFill>
                <a:srgbClr val="002060"/>
              </a:solidFill>
            </a:endParaRPr>
          </a:p>
          <a:p>
            <a:pPr lvl="1"/>
            <a:r>
              <a:rPr lang="en-GB" sz="1800" dirty="0">
                <a:solidFill>
                  <a:srgbClr val="002060"/>
                </a:solidFill>
              </a:rPr>
              <a:t>The Website must provide links to the policy wording and the IPID (Insurance Product Information Document), as well as providing a clear and accurate summary of what cover the customer is purchasing.</a:t>
            </a:r>
          </a:p>
          <a:p>
            <a:pPr lvl="1"/>
            <a:r>
              <a:rPr lang="en-GB" sz="1800" dirty="0">
                <a:solidFill>
                  <a:srgbClr val="002060"/>
                </a:solidFill>
              </a:rPr>
              <a:t>Prior to purchase online the customer must be made aware of the cooling off period and their cancellation rights.</a:t>
            </a:r>
          </a:p>
          <a:p>
            <a:pPr lvl="1"/>
            <a:r>
              <a:rPr lang="en-GB" sz="1800" dirty="0">
                <a:solidFill>
                  <a:srgbClr val="002060"/>
                </a:solidFill>
              </a:rPr>
              <a:t>If an insurance/warranty product is being purchased alongside other items the cost of the insurance/warranty should be clearly identifiable within the overall amount.</a:t>
            </a:r>
          </a:p>
          <a:p>
            <a:pPr lvl="1"/>
            <a:r>
              <a:rPr lang="en-GB" sz="1800" dirty="0">
                <a:solidFill>
                  <a:srgbClr val="002060"/>
                </a:solidFill>
              </a:rPr>
              <a:t>The website needs to identify the underwriter and the advise that the product being sold is regulated by the FCA. The following words should appear:</a:t>
            </a:r>
          </a:p>
          <a:p>
            <a:pPr lvl="2"/>
            <a:r>
              <a:rPr lang="en-GB" sz="1800" dirty="0">
                <a:solidFill>
                  <a:srgbClr val="002060"/>
                </a:solidFill>
              </a:rPr>
              <a:t>XXX is an appointed representative/Reseller of Summit Insurance Services Limited who </a:t>
            </a:r>
            <a:r>
              <a:rPr lang="en-GB" sz="1800">
                <a:solidFill>
                  <a:srgbClr val="002060"/>
                </a:solidFill>
              </a:rPr>
              <a:t>are authorised </a:t>
            </a:r>
            <a:r>
              <a:rPr lang="en-GB" sz="1800" dirty="0">
                <a:solidFill>
                  <a:srgbClr val="002060"/>
                </a:solidFill>
              </a:rPr>
              <a:t>and regulated by the Financial Conduct Authority (FCA). Summit Insurance Services Limited's FCA register number is 300172.</a:t>
            </a:r>
          </a:p>
          <a:p>
            <a:pPr lvl="2"/>
            <a:endParaRPr lang="en-GB" sz="1800" dirty="0"/>
          </a:p>
          <a:p>
            <a:pPr marL="914400" lvl="2" indent="0" algn="ctr">
              <a:buNone/>
            </a:pPr>
            <a:r>
              <a:rPr lang="en-GB" sz="1800" b="1" dirty="0"/>
              <a:t>PLEASE NOTE THAT SIS MUST APPROVE ALL WEBSITES PRIOR TO GOING LIVE. FAILURE TO DO SO COULD RESULT IN A BREACH OF COMPLIANCE AND POSSIBLE FINES.</a:t>
            </a:r>
          </a:p>
          <a:p>
            <a:pPr lvl="2"/>
            <a:endParaRPr lang="en-GB" sz="1800" dirty="0"/>
          </a:p>
          <a:p>
            <a:pPr lvl="2"/>
            <a:endParaRPr lang="en-GB" sz="1000" dirty="0"/>
          </a:p>
        </p:txBody>
      </p:sp>
    </p:spTree>
    <p:extLst>
      <p:ext uri="{BB962C8B-B14F-4D97-AF65-F5344CB8AC3E}">
        <p14:creationId xmlns:p14="http://schemas.microsoft.com/office/powerpoint/2010/main" val="383597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098" y="-93057"/>
            <a:ext cx="8534400" cy="1507067"/>
          </a:xfrm>
        </p:spPr>
        <p:txBody>
          <a:bodyPr/>
          <a:lstStyle/>
          <a:p>
            <a:r>
              <a:rPr lang="en-GB" dirty="0"/>
              <a:t>Marketing Rules</a:t>
            </a:r>
          </a:p>
        </p:txBody>
      </p:sp>
      <p:sp>
        <p:nvSpPr>
          <p:cNvPr id="3" name="Content Placeholder 2"/>
          <p:cNvSpPr>
            <a:spLocks noGrp="1"/>
          </p:cNvSpPr>
          <p:nvPr>
            <p:ph idx="1"/>
          </p:nvPr>
        </p:nvSpPr>
        <p:spPr>
          <a:xfrm>
            <a:off x="1121951" y="1271091"/>
            <a:ext cx="8596668" cy="4723308"/>
          </a:xfrm>
        </p:spPr>
        <p:txBody>
          <a:bodyPr>
            <a:normAutofit/>
          </a:bodyPr>
          <a:lstStyle/>
          <a:p>
            <a:r>
              <a:rPr lang="en-GB" sz="1800" dirty="0">
                <a:solidFill>
                  <a:srgbClr val="002060"/>
                </a:solidFill>
              </a:rPr>
              <a:t>The basic rule is that SIS is responsible for ALL marketing information, so we must approve all marketing information before it is used. </a:t>
            </a:r>
          </a:p>
          <a:p>
            <a:r>
              <a:rPr lang="en-GB" sz="1800" dirty="0">
                <a:solidFill>
                  <a:srgbClr val="002060"/>
                </a:solidFill>
              </a:rPr>
              <a:t>If you wish to ‘brand’ this information with your company's name or logo, this must be approved by ourselves prior to it being used.</a:t>
            </a:r>
          </a:p>
          <a:p>
            <a:r>
              <a:rPr lang="en-GB" sz="1800" dirty="0">
                <a:solidFill>
                  <a:srgbClr val="002060"/>
                </a:solidFill>
              </a:rPr>
              <a:t>Should you wish to develop your own marketing information the FCA lays down the following general rules:</a:t>
            </a:r>
            <a:endParaRPr lang="en-GB" sz="1800" dirty="0">
              <a:solidFill>
                <a:srgbClr val="002060"/>
              </a:solidFill>
              <a:latin typeface="Calibri" panose="020F0502020204030204" pitchFamily="34" charset="0"/>
            </a:endParaRPr>
          </a:p>
          <a:p>
            <a:pPr lvl="1"/>
            <a:r>
              <a:rPr lang="en-GB" sz="1800" dirty="0">
                <a:solidFill>
                  <a:srgbClr val="002060"/>
                </a:solidFill>
                <a:latin typeface="Calibri" panose="020F0502020204030204" pitchFamily="34" charset="0"/>
              </a:rPr>
              <a:t>It must be clear, fair and not misleading</a:t>
            </a:r>
          </a:p>
          <a:p>
            <a:pPr lvl="1"/>
            <a:r>
              <a:rPr lang="en-GB" sz="1800" dirty="0">
                <a:solidFill>
                  <a:srgbClr val="002060"/>
                </a:solidFill>
                <a:latin typeface="Calibri" panose="020F0502020204030204" pitchFamily="34" charset="0"/>
              </a:rPr>
              <a:t>Equal prominence must be given to the positive and negative features of compucover</a:t>
            </a:r>
          </a:p>
          <a:p>
            <a:pPr lvl="1"/>
            <a:r>
              <a:rPr lang="en-GB" sz="1800" dirty="0">
                <a:solidFill>
                  <a:srgbClr val="002060"/>
                </a:solidFill>
                <a:latin typeface="Calibri" panose="020F0502020204030204" pitchFamily="34" charset="0"/>
              </a:rPr>
              <a:t>Any price comparisons must be fair and comparable.</a:t>
            </a:r>
          </a:p>
          <a:p>
            <a:pPr lvl="1"/>
            <a:r>
              <a:rPr lang="en-GB" sz="1800" dirty="0">
                <a:solidFill>
                  <a:srgbClr val="002060"/>
                </a:solidFill>
                <a:latin typeface="Calibri" panose="020F0502020204030204" pitchFamily="34" charset="0"/>
              </a:rPr>
              <a:t>Competitors must not be discredited or denigrated.</a:t>
            </a:r>
          </a:p>
          <a:p>
            <a:pPr lvl="1"/>
            <a:r>
              <a:rPr lang="en-GB" sz="1800" dirty="0">
                <a:solidFill>
                  <a:srgbClr val="002060"/>
                </a:solidFill>
                <a:latin typeface="Calibri" panose="020F0502020204030204" pitchFamily="34" charset="0"/>
              </a:rPr>
              <a:t>Any statistics or “prices from as little as….” must be both provable and current purchase options.</a:t>
            </a:r>
          </a:p>
          <a:p>
            <a:endParaRPr lang="en-GB" dirty="0"/>
          </a:p>
        </p:txBody>
      </p:sp>
    </p:spTree>
    <p:extLst>
      <p:ext uri="{BB962C8B-B14F-4D97-AF65-F5344CB8AC3E}">
        <p14:creationId xmlns:p14="http://schemas.microsoft.com/office/powerpoint/2010/main" val="3292543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35" y="66334"/>
            <a:ext cx="8534400" cy="1507067"/>
          </a:xfrm>
        </p:spPr>
        <p:txBody>
          <a:bodyPr/>
          <a:lstStyle/>
          <a:p>
            <a:r>
              <a:rPr lang="en-GB" dirty="0"/>
              <a:t>Compliance Monitoring	</a:t>
            </a:r>
          </a:p>
        </p:txBody>
      </p:sp>
      <p:sp>
        <p:nvSpPr>
          <p:cNvPr id="3" name="Content Placeholder 2"/>
          <p:cNvSpPr>
            <a:spLocks noGrp="1"/>
          </p:cNvSpPr>
          <p:nvPr>
            <p:ph idx="1"/>
          </p:nvPr>
        </p:nvSpPr>
        <p:spPr>
          <a:xfrm>
            <a:off x="742935" y="1323201"/>
            <a:ext cx="8534400" cy="3615267"/>
          </a:xfrm>
        </p:spPr>
        <p:txBody>
          <a:bodyPr/>
          <a:lstStyle/>
          <a:p>
            <a:r>
              <a:rPr lang="en-GB" sz="1800" dirty="0">
                <a:solidFill>
                  <a:srgbClr val="002060"/>
                </a:solidFill>
              </a:rPr>
              <a:t>As we are responsible to the FCA for your compliance with its regulations, we have put in place a system for monitoring your company and the sales process.</a:t>
            </a:r>
          </a:p>
          <a:p>
            <a:r>
              <a:rPr lang="en-GB" sz="1800" dirty="0">
                <a:solidFill>
                  <a:srgbClr val="002060"/>
                </a:solidFill>
              </a:rPr>
              <a:t>The extent of the monitoring and the processes that we undertake will largely be dependant on the volume of sales that are introduced to us and the potential risk involved.</a:t>
            </a:r>
          </a:p>
          <a:p>
            <a:endParaRPr lang="en-GB" dirty="0"/>
          </a:p>
          <a:p>
            <a:endParaRPr lang="en-GB" dirty="0"/>
          </a:p>
        </p:txBody>
      </p:sp>
    </p:spTree>
    <p:extLst>
      <p:ext uri="{BB962C8B-B14F-4D97-AF65-F5344CB8AC3E}">
        <p14:creationId xmlns:p14="http://schemas.microsoft.com/office/powerpoint/2010/main" val="182303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D424F-E289-4EF4-86CA-36647C4D55E6}"/>
              </a:ext>
            </a:extLst>
          </p:cNvPr>
          <p:cNvSpPr>
            <a:spLocks noGrp="1"/>
          </p:cNvSpPr>
          <p:nvPr>
            <p:ph type="title"/>
          </p:nvPr>
        </p:nvSpPr>
        <p:spPr>
          <a:xfrm>
            <a:off x="677334" y="609600"/>
            <a:ext cx="8596668" cy="724250"/>
          </a:xfrm>
        </p:spPr>
        <p:txBody>
          <a:bodyPr/>
          <a:lstStyle/>
          <a:p>
            <a:r>
              <a:rPr lang="en-GB" dirty="0"/>
              <a:t>CPD Training</a:t>
            </a:r>
          </a:p>
        </p:txBody>
      </p:sp>
      <p:sp>
        <p:nvSpPr>
          <p:cNvPr id="3" name="Content Placeholder 2">
            <a:extLst>
              <a:ext uri="{FF2B5EF4-FFF2-40B4-BE49-F238E27FC236}">
                <a16:creationId xmlns:a16="http://schemas.microsoft.com/office/drawing/2014/main" id="{E896F1D4-9329-44C8-9A0F-57727EF18E90}"/>
              </a:ext>
            </a:extLst>
          </p:cNvPr>
          <p:cNvSpPr>
            <a:spLocks noGrp="1"/>
          </p:cNvSpPr>
          <p:nvPr>
            <p:ph idx="1"/>
          </p:nvPr>
        </p:nvSpPr>
        <p:spPr>
          <a:xfrm>
            <a:off x="677334" y="1589103"/>
            <a:ext cx="10890270" cy="4452259"/>
          </a:xfrm>
        </p:spPr>
        <p:txBody>
          <a:bodyPr>
            <a:normAutofit/>
          </a:bodyPr>
          <a:lstStyle/>
          <a:p>
            <a:r>
              <a:rPr lang="en-GB" sz="1800" dirty="0">
                <a:solidFill>
                  <a:srgbClr val="002060"/>
                </a:solidFill>
              </a:rPr>
              <a:t>As you are involved in the sale of insurance you are required by the FCA to complete 15 hours of CPD training. The Summit CPD portal contains 12 modules designed to provide 12 hours of training with a further 3 hours being provided by ourselves either face to face or over the phone at a time to be decided in the future. Each module has a few questions at the end just to test your new knowledge. You can repeat the modules as many times as you need to. To pass you need to achieve 80%. The modules can be taken in any order. </a:t>
            </a:r>
          </a:p>
          <a:p>
            <a:pPr marL="0" indent="0">
              <a:buNone/>
            </a:pPr>
            <a:endParaRPr lang="en-GB" sz="1800" dirty="0">
              <a:solidFill>
                <a:srgbClr val="002060"/>
              </a:solidFill>
            </a:endParaRPr>
          </a:p>
          <a:p>
            <a:r>
              <a:rPr lang="en-GB" sz="1800" dirty="0">
                <a:solidFill>
                  <a:srgbClr val="002060"/>
                </a:solidFill>
              </a:rPr>
              <a:t>The CPD training needs to be completed within a year from when you are added to the system however we would not recommend leaving it until the end of the 1-year period. Most feedback has suggested either doing it straight away which helps many resellers understand the products better as well as the regulations surrounding them, or gradually because of time constraints</a:t>
            </a:r>
            <a:r>
              <a:rPr lang="en-GB" dirty="0">
                <a:solidFill>
                  <a:srgbClr val="002060"/>
                </a:solidFill>
              </a:rPr>
              <a:t>. </a:t>
            </a:r>
          </a:p>
          <a:p>
            <a:pPr marL="0" indent="0">
              <a:buNone/>
            </a:pPr>
            <a:endParaRPr lang="en-GB" dirty="0"/>
          </a:p>
          <a:p>
            <a:endParaRPr lang="en-GB" dirty="0"/>
          </a:p>
        </p:txBody>
      </p:sp>
    </p:spTree>
    <p:extLst>
      <p:ext uri="{BB962C8B-B14F-4D97-AF65-F5344CB8AC3E}">
        <p14:creationId xmlns:p14="http://schemas.microsoft.com/office/powerpoint/2010/main" val="314363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42551"/>
            <a:ext cx="8596668" cy="5398812"/>
          </a:xfrm>
        </p:spPr>
        <p:txBody>
          <a:bodyPr>
            <a:normAutofit/>
          </a:bodyPr>
          <a:lstStyle/>
          <a:p>
            <a:pPr marL="0" indent="0">
              <a:buNone/>
            </a:pPr>
            <a:r>
              <a:rPr lang="en-GB" sz="3600" dirty="0">
                <a:solidFill>
                  <a:schemeClr val="tx1"/>
                </a:solidFill>
                <a:latin typeface="+mj-lt"/>
                <a:ea typeface="+mj-ea"/>
                <a:cs typeface="+mj-cs"/>
              </a:rPr>
              <a:t>Standard review Processes</a:t>
            </a:r>
          </a:p>
          <a:p>
            <a:r>
              <a:rPr lang="en-GB" sz="1800" dirty="0">
                <a:solidFill>
                  <a:srgbClr val="002060"/>
                </a:solidFill>
              </a:rPr>
              <a:t>This will include a monthly review of policies written, claims received,  as well as any complaints and compliments received. </a:t>
            </a:r>
          </a:p>
          <a:p>
            <a:r>
              <a:rPr lang="en-GB" sz="1800" dirty="0">
                <a:solidFill>
                  <a:srgbClr val="002060"/>
                </a:solidFill>
              </a:rPr>
              <a:t>We will also review the quantity of policies that are cancelled after the customers have received the policy documents from us as well as any breaches that may have occurred. </a:t>
            </a:r>
          </a:p>
          <a:p>
            <a:r>
              <a:rPr lang="en-GB" sz="1800" dirty="0">
                <a:solidFill>
                  <a:srgbClr val="002060"/>
                </a:solidFill>
              </a:rPr>
              <a:t>As required we will contact you to arrange either a meeting or a phone interview with the most relevant person to discuss compliance. This will  include sales procedures, complaints handling and order processing to again ensure that customers are treated fairly and that no advice is being given to customers. </a:t>
            </a:r>
          </a:p>
          <a:p>
            <a:r>
              <a:rPr lang="en-GB" sz="1800" dirty="0">
                <a:solidFill>
                  <a:srgbClr val="002060"/>
                </a:solidFill>
              </a:rPr>
              <a:t>Annually we will review your latest accounts, websites and marketing material to ensure compliance and solvency. You will be contacted at this stage to request information and to confirm that you wish to remain as an approved reseller. </a:t>
            </a:r>
          </a:p>
          <a:p>
            <a:pPr marL="0" indent="0">
              <a:buNone/>
            </a:pPr>
            <a:endParaRPr lang="en-GB" dirty="0">
              <a:latin typeface="Calibri" panose="020F0502020204030204" pitchFamily="34" charset="0"/>
            </a:endParaRPr>
          </a:p>
          <a:p>
            <a:pPr marL="0" indent="0">
              <a:buNone/>
            </a:pPr>
            <a:endParaRPr lang="en-GB" dirty="0">
              <a:latin typeface="Calibri" panose="020F0502020204030204" pitchFamily="34" charset="0"/>
            </a:endParaRPr>
          </a:p>
          <a:p>
            <a:pPr marL="0" indent="0">
              <a:buNone/>
            </a:pPr>
            <a:endParaRPr lang="en-GB" u="sng" dirty="0">
              <a:solidFill>
                <a:schemeClr val="accent2">
                  <a:lumMod val="75000"/>
                  <a:lumOff val="25000"/>
                </a:schemeClr>
              </a:solidFill>
              <a:latin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1622867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159" y="99890"/>
            <a:ext cx="8534400" cy="1507067"/>
          </a:xfrm>
        </p:spPr>
        <p:txBody>
          <a:bodyPr/>
          <a:lstStyle/>
          <a:p>
            <a:r>
              <a:rPr lang="en-GB" dirty="0"/>
              <a:t>Money Laundering	</a:t>
            </a:r>
          </a:p>
        </p:txBody>
      </p:sp>
      <p:sp>
        <p:nvSpPr>
          <p:cNvPr id="3" name="Content Placeholder 2"/>
          <p:cNvSpPr>
            <a:spLocks noGrp="1"/>
          </p:cNvSpPr>
          <p:nvPr>
            <p:ph idx="1"/>
          </p:nvPr>
        </p:nvSpPr>
        <p:spPr/>
        <p:txBody>
          <a:bodyPr>
            <a:normAutofit/>
          </a:bodyPr>
          <a:lstStyle/>
          <a:p>
            <a:r>
              <a:rPr lang="en-GB" sz="1800" dirty="0">
                <a:solidFill>
                  <a:srgbClr val="002060"/>
                </a:solidFill>
              </a:rPr>
              <a:t>The Law states that certain kinds of business must have measures in place to prevent money laundering. They must also report any suspicious activity. When this is not done, businesses can receive penalties or face criminal prosecution. </a:t>
            </a:r>
          </a:p>
          <a:p>
            <a:pPr marL="0" indent="0" algn="ctr">
              <a:buNone/>
            </a:pPr>
            <a:r>
              <a:rPr lang="en-GB" sz="1800" b="1" dirty="0">
                <a:solidFill>
                  <a:srgbClr val="002060"/>
                </a:solidFill>
              </a:rPr>
              <a:t>Failure to adhere to the Money Laundering Regulations 2007 is a criminal offence </a:t>
            </a:r>
          </a:p>
          <a:p>
            <a:r>
              <a:rPr lang="en-GB" sz="1800" dirty="0">
                <a:solidFill>
                  <a:srgbClr val="002060"/>
                </a:solidFill>
              </a:rPr>
              <a:t>All policies that are sold should be checked against the following website to ensure that we are not knowingly </a:t>
            </a:r>
            <a:r>
              <a:rPr lang="en-GB" sz="1800">
                <a:solidFill>
                  <a:srgbClr val="002060"/>
                </a:solidFill>
              </a:rPr>
              <a:t>in breach </a:t>
            </a:r>
            <a:r>
              <a:rPr lang="en-GB" sz="1800" dirty="0">
                <a:solidFill>
                  <a:srgbClr val="002060"/>
                </a:solidFill>
              </a:rPr>
              <a:t>of these regulations</a:t>
            </a:r>
          </a:p>
          <a:p>
            <a:pPr marL="0" indent="0" algn="ctr">
              <a:buNone/>
            </a:pPr>
            <a:r>
              <a:rPr lang="en-GB" sz="1800" dirty="0">
                <a:solidFill>
                  <a:srgbClr val="002060"/>
                </a:solidFill>
              </a:rPr>
              <a:t>https://www.gov.uk/government/publications/financial-sanctions-consolidated-list-of-targets</a:t>
            </a:r>
          </a:p>
        </p:txBody>
      </p:sp>
      <p:sp>
        <p:nvSpPr>
          <p:cNvPr id="4" name="AutoShape 2" descr="Image result for anti money launder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8471" y="3964284"/>
            <a:ext cx="3521470" cy="1565816"/>
          </a:xfrm>
          <a:prstGeom prst="rect">
            <a:avLst/>
          </a:prstGeom>
        </p:spPr>
      </p:pic>
    </p:spTree>
    <p:extLst>
      <p:ext uri="{BB962C8B-B14F-4D97-AF65-F5344CB8AC3E}">
        <p14:creationId xmlns:p14="http://schemas.microsoft.com/office/powerpoint/2010/main" val="2679837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468" y="0"/>
            <a:ext cx="8534400" cy="1507067"/>
          </a:xfrm>
        </p:spPr>
        <p:txBody>
          <a:bodyPr/>
          <a:lstStyle/>
          <a:p>
            <a:r>
              <a:rPr lang="en-GB" dirty="0"/>
              <a:t>Financial Crime	</a:t>
            </a:r>
          </a:p>
        </p:txBody>
      </p:sp>
      <p:sp>
        <p:nvSpPr>
          <p:cNvPr id="3" name="Content Placeholder 2"/>
          <p:cNvSpPr>
            <a:spLocks noGrp="1"/>
          </p:cNvSpPr>
          <p:nvPr>
            <p:ph idx="1"/>
          </p:nvPr>
        </p:nvSpPr>
        <p:spPr>
          <a:xfrm>
            <a:off x="543109" y="1018091"/>
            <a:ext cx="11104393" cy="5134134"/>
          </a:xfrm>
        </p:spPr>
        <p:txBody>
          <a:bodyPr/>
          <a:lstStyle/>
          <a:p>
            <a:r>
              <a:rPr lang="en-GB" sz="1800" dirty="0">
                <a:solidFill>
                  <a:srgbClr val="002060"/>
                </a:solidFill>
              </a:rPr>
              <a:t>Tackling financial crime is a key part of the FCAs remit. They help to protect market integrity by fighting financial crime. The aim is to protect consumers and prevent firms from being used as a channel for financial crime. </a:t>
            </a:r>
          </a:p>
          <a:p>
            <a:r>
              <a:rPr lang="en-GB" sz="1800" dirty="0">
                <a:solidFill>
                  <a:srgbClr val="002060"/>
                </a:solidFill>
              </a:rPr>
              <a:t>We require firms to put in place systems and controls to mitigate financial crime risk effectively.</a:t>
            </a:r>
          </a:p>
          <a:p>
            <a:r>
              <a:rPr lang="en-GB" sz="1800" dirty="0">
                <a:solidFill>
                  <a:srgbClr val="002060"/>
                </a:solidFill>
              </a:rPr>
              <a:t>The approaches that you should take involve assessing the risks that your business may be used for the purposes of financial crime and then mitigating those risks effectively through:</a:t>
            </a:r>
          </a:p>
          <a:p>
            <a:pPr lvl="1"/>
            <a:r>
              <a:rPr lang="en-GB" sz="1800" dirty="0">
                <a:solidFill>
                  <a:srgbClr val="002060"/>
                </a:solidFill>
              </a:rPr>
              <a:t>identifying your customers</a:t>
            </a:r>
          </a:p>
          <a:p>
            <a:pPr lvl="1"/>
            <a:r>
              <a:rPr lang="en-GB" sz="1800" dirty="0">
                <a:solidFill>
                  <a:srgbClr val="002060"/>
                </a:solidFill>
              </a:rPr>
              <a:t>Understand your relationship with them</a:t>
            </a:r>
          </a:p>
          <a:p>
            <a:pPr lvl="1"/>
            <a:r>
              <a:rPr lang="en-GB" sz="1800" dirty="0">
                <a:solidFill>
                  <a:srgbClr val="002060"/>
                </a:solidFill>
              </a:rPr>
              <a:t>Monitoring the way they use your services to identify anything suspicious</a:t>
            </a:r>
          </a:p>
          <a:p>
            <a:r>
              <a:rPr lang="en-GB" sz="1800" dirty="0">
                <a:solidFill>
                  <a:srgbClr val="002060"/>
                </a:solidFill>
              </a:rPr>
              <a:t>Some of the areas where we particularly look for risk of financial crime are in relation to, </a:t>
            </a:r>
            <a:r>
              <a:rPr lang="en-GB" sz="1800" dirty="0">
                <a:solidFill>
                  <a:srgbClr val="002060"/>
                </a:solidFill>
                <a:latin typeface="+mj-lt"/>
                <a:ea typeface="+mj-ea"/>
                <a:cs typeface="+mj-cs"/>
              </a:rPr>
              <a:t>fraud, anti-bribery </a:t>
            </a:r>
            <a:r>
              <a:rPr lang="en-GB" sz="1800" dirty="0">
                <a:solidFill>
                  <a:srgbClr val="002060"/>
                </a:solidFill>
              </a:rPr>
              <a:t>and corruption, </a:t>
            </a:r>
            <a:r>
              <a:rPr lang="en-GB" sz="1800" dirty="0">
                <a:solidFill>
                  <a:srgbClr val="002060"/>
                </a:solidFill>
                <a:latin typeface="+mj-lt"/>
                <a:ea typeface="+mj-ea"/>
                <a:cs typeface="+mj-cs"/>
              </a:rPr>
              <a:t>money laundering, breaches of data security </a:t>
            </a:r>
            <a:r>
              <a:rPr lang="en-GB" sz="1800" dirty="0">
                <a:solidFill>
                  <a:schemeClr val="tx1"/>
                </a:solidFill>
                <a:latin typeface="+mj-lt"/>
                <a:ea typeface="+mj-ea"/>
                <a:cs typeface="+mj-cs"/>
              </a:rPr>
              <a:t>and</a:t>
            </a:r>
            <a:r>
              <a:rPr lang="en-GB" sz="1800" dirty="0">
                <a:solidFill>
                  <a:schemeClr val="accent1">
                    <a:lumMod val="75000"/>
                  </a:schemeClr>
                </a:solidFill>
                <a:latin typeface="+mj-lt"/>
                <a:ea typeface="+mj-ea"/>
                <a:cs typeface="+mj-cs"/>
              </a:rPr>
              <a:t> </a:t>
            </a:r>
            <a:r>
              <a:rPr lang="en-GB" sz="1800" dirty="0">
                <a:solidFill>
                  <a:srgbClr val="002060"/>
                </a:solidFill>
                <a:latin typeface="+mj-lt"/>
                <a:ea typeface="+mj-ea"/>
                <a:cs typeface="+mj-cs"/>
              </a:rPr>
              <a:t>financial sanctions.</a:t>
            </a:r>
          </a:p>
          <a:p>
            <a:endParaRPr lang="en-GB" sz="1200" dirty="0"/>
          </a:p>
        </p:txBody>
      </p:sp>
    </p:spTree>
    <p:extLst>
      <p:ext uri="{BB962C8B-B14F-4D97-AF65-F5344CB8AC3E}">
        <p14:creationId xmlns:p14="http://schemas.microsoft.com/office/powerpoint/2010/main" val="2179753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825" y="-126613"/>
            <a:ext cx="8534400" cy="1507067"/>
          </a:xfrm>
        </p:spPr>
        <p:txBody>
          <a:bodyPr/>
          <a:lstStyle/>
          <a:p>
            <a:r>
              <a:rPr lang="en-GB" dirty="0"/>
              <a:t>Bribery	</a:t>
            </a:r>
          </a:p>
        </p:txBody>
      </p:sp>
      <p:sp>
        <p:nvSpPr>
          <p:cNvPr id="3" name="Content Placeholder 2"/>
          <p:cNvSpPr>
            <a:spLocks noGrp="1"/>
          </p:cNvSpPr>
          <p:nvPr>
            <p:ph idx="1"/>
          </p:nvPr>
        </p:nvSpPr>
        <p:spPr>
          <a:xfrm>
            <a:off x="275209" y="922383"/>
            <a:ext cx="11700768" cy="5744748"/>
          </a:xfrm>
        </p:spPr>
        <p:txBody>
          <a:bodyPr>
            <a:normAutofit lnSpcReduction="10000"/>
          </a:bodyPr>
          <a:lstStyle/>
          <a:p>
            <a:pPr marL="0" indent="0">
              <a:buNone/>
            </a:pPr>
            <a:r>
              <a:rPr lang="en-GB" sz="1800" dirty="0">
                <a:solidFill>
                  <a:srgbClr val="002060"/>
                </a:solidFill>
                <a:ea typeface="+mj-ea"/>
                <a:cs typeface="+mj-cs"/>
              </a:rPr>
              <a:t>Bribery </a:t>
            </a:r>
            <a:r>
              <a:rPr lang="en-GB" sz="1800" dirty="0">
                <a:solidFill>
                  <a:srgbClr val="002060"/>
                </a:solidFill>
              </a:rPr>
              <a:t>is</a:t>
            </a:r>
            <a:r>
              <a:rPr lang="en-GB" sz="1800" dirty="0">
                <a:solidFill>
                  <a:srgbClr val="002060"/>
                </a:solidFill>
                <a:ea typeface="+mj-ea"/>
                <a:cs typeface="+mj-cs"/>
              </a:rPr>
              <a:t> </a:t>
            </a:r>
            <a:r>
              <a:rPr lang="en-GB" sz="1800" dirty="0">
                <a:solidFill>
                  <a:srgbClr val="002060"/>
                </a:solidFill>
              </a:rPr>
              <a:t>the offer or receipt of any gift, loan, payment, reward or other advantage to or from  any person as an encouragement to do something which is dishonest, illegal or a breach of  trust, in the conduct of the Company’s business.</a:t>
            </a:r>
          </a:p>
          <a:p>
            <a:pPr marL="0" indent="0">
              <a:buNone/>
            </a:pPr>
            <a:r>
              <a:rPr lang="en-GB" sz="1800" dirty="0">
                <a:solidFill>
                  <a:srgbClr val="002060"/>
                </a:solidFill>
                <a:ea typeface="+mj-ea"/>
                <a:cs typeface="+mj-cs"/>
              </a:rPr>
              <a:t>Corruption </a:t>
            </a:r>
            <a:r>
              <a:rPr lang="en-GB" sz="1800" dirty="0">
                <a:solidFill>
                  <a:srgbClr val="002060"/>
                </a:solidFill>
              </a:rPr>
              <a:t>is the misuse of entrusted power for private gain.</a:t>
            </a:r>
          </a:p>
          <a:p>
            <a:pPr marL="0" indent="0" algn="ctr">
              <a:buNone/>
            </a:pPr>
            <a:endParaRPr lang="en-GB" sz="1800" b="1" u="sng" dirty="0">
              <a:solidFill>
                <a:srgbClr val="002060"/>
              </a:solidFill>
            </a:endParaRPr>
          </a:p>
          <a:p>
            <a:pPr marL="0" indent="0" algn="ctr">
              <a:buNone/>
            </a:pPr>
            <a:r>
              <a:rPr lang="en-GB" sz="1800" dirty="0">
                <a:solidFill>
                  <a:srgbClr val="002060"/>
                </a:solidFill>
              </a:rPr>
              <a:t>To place this in context, you should be aware that if you engage in activities which are  contrary to UK anti-bribery and corruption legislation, you could face up to 10 years in prison and/or an unlimited fine, and the Company could also be liable to an unlimited fine and Government sanction. </a:t>
            </a:r>
          </a:p>
          <a:p>
            <a:pPr marL="0" indent="0">
              <a:buNone/>
            </a:pPr>
            <a:endParaRPr lang="en-GB" sz="1800" dirty="0">
              <a:solidFill>
                <a:srgbClr val="002060"/>
              </a:solidFill>
            </a:endParaRPr>
          </a:p>
          <a:p>
            <a:r>
              <a:rPr lang="en-GB" sz="1800" dirty="0">
                <a:solidFill>
                  <a:srgbClr val="002060"/>
                </a:solidFill>
              </a:rPr>
              <a:t>You should at all times act in accordance with the following provisions:-</a:t>
            </a:r>
          </a:p>
          <a:p>
            <a:pPr lvl="1"/>
            <a:r>
              <a:rPr lang="en-GB" sz="1800" dirty="0">
                <a:solidFill>
                  <a:srgbClr val="002060"/>
                </a:solidFill>
              </a:rPr>
              <a:t>Behave honestly, be trustworthy and set a good example;</a:t>
            </a:r>
          </a:p>
          <a:p>
            <a:pPr lvl="1"/>
            <a:r>
              <a:rPr lang="en-GB" sz="1800" dirty="0">
                <a:solidFill>
                  <a:srgbClr val="002060"/>
                </a:solidFill>
              </a:rPr>
              <a:t>Make a clear distinction between the interests of the Company and your private interests to avoid any conflict of interest, and if such conflict does arise you should report it via your internal procedures, escalating the matter to SIS where appropriate.</a:t>
            </a:r>
          </a:p>
          <a:p>
            <a:pPr lvl="1"/>
            <a:r>
              <a:rPr lang="en-GB" sz="1800" dirty="0">
                <a:solidFill>
                  <a:srgbClr val="002060"/>
                </a:solidFill>
              </a:rPr>
              <a:t>Ensure that any community support, sponsorship and charitable donations do not constitute bribery, and if in doubt you should consult SIS Ltd</a:t>
            </a:r>
          </a:p>
          <a:p>
            <a:pPr lvl="1"/>
            <a:r>
              <a:rPr lang="en-GB" sz="1800" dirty="0">
                <a:solidFill>
                  <a:srgbClr val="002060"/>
                </a:solidFill>
              </a:rPr>
              <a:t>Confidentially report all incidents, risks and issues which are contrary to this to SIS Ltd</a:t>
            </a:r>
          </a:p>
          <a:p>
            <a:pPr lvl="1"/>
            <a:r>
              <a:rPr lang="en-GB" sz="1800" dirty="0">
                <a:solidFill>
                  <a:srgbClr val="002060"/>
                </a:solidFill>
              </a:rPr>
              <a:t>Raise any issues regarding anti-bribery and corruption laws and the Company’s policies.  Queries will be dealt with anonymously and a written response will be issued;</a:t>
            </a:r>
          </a:p>
          <a:p>
            <a:pPr lvl="1"/>
            <a:r>
              <a:rPr lang="en-GB" sz="1800" dirty="0">
                <a:solidFill>
                  <a:srgbClr val="002060"/>
                </a:solidFill>
              </a:rPr>
              <a:t>Do not offer or accept bribes. Anti Bribery Policy October 2010</a:t>
            </a:r>
          </a:p>
          <a:p>
            <a:endParaRPr lang="en-GB" dirty="0"/>
          </a:p>
        </p:txBody>
      </p:sp>
    </p:spTree>
    <p:extLst>
      <p:ext uri="{BB962C8B-B14F-4D97-AF65-F5344CB8AC3E}">
        <p14:creationId xmlns:p14="http://schemas.microsoft.com/office/powerpoint/2010/main" val="90434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6334"/>
            <a:ext cx="8534400" cy="1507067"/>
          </a:xfrm>
        </p:spPr>
        <p:txBody>
          <a:bodyPr/>
          <a:lstStyle/>
          <a:p>
            <a:r>
              <a:rPr lang="en-GB" dirty="0"/>
              <a:t>Contact</a:t>
            </a:r>
          </a:p>
        </p:txBody>
      </p:sp>
      <p:sp>
        <p:nvSpPr>
          <p:cNvPr id="3" name="Content Placeholder 2"/>
          <p:cNvSpPr>
            <a:spLocks noGrp="1"/>
          </p:cNvSpPr>
          <p:nvPr>
            <p:ph idx="1"/>
          </p:nvPr>
        </p:nvSpPr>
        <p:spPr>
          <a:xfrm>
            <a:off x="684212" y="1063305"/>
            <a:ext cx="8534400" cy="3615267"/>
          </a:xfrm>
        </p:spPr>
        <p:txBody>
          <a:bodyPr>
            <a:normAutofit/>
          </a:bodyPr>
          <a:lstStyle/>
          <a:p>
            <a:pPr marL="0" indent="0">
              <a:buNone/>
            </a:pPr>
            <a:r>
              <a:rPr lang="en-GB" sz="1800" dirty="0">
                <a:solidFill>
                  <a:srgbClr val="002060"/>
                </a:solidFill>
                <a:latin typeface="Calibri" panose="020F0502020204030204" pitchFamily="34" charset="0"/>
              </a:rPr>
              <a:t>Liz Ballantyne</a:t>
            </a:r>
          </a:p>
          <a:p>
            <a:pPr marL="0" indent="0">
              <a:buNone/>
            </a:pPr>
            <a:r>
              <a:rPr lang="en-GB" sz="1800" dirty="0">
                <a:solidFill>
                  <a:srgbClr val="002060"/>
                </a:solidFill>
                <a:ea typeface="+mj-ea"/>
                <a:cs typeface="+mj-cs"/>
              </a:rPr>
              <a:t>Email </a:t>
            </a:r>
            <a:r>
              <a:rPr lang="en-GB" sz="1800" dirty="0">
                <a:solidFill>
                  <a:srgbClr val="002060"/>
                </a:solidFill>
                <a:latin typeface="Calibri" panose="020F0502020204030204" pitchFamily="34" charset="0"/>
              </a:rPr>
              <a:t>– liz.ballantyne@compucover.co.uk</a:t>
            </a:r>
          </a:p>
          <a:p>
            <a:pPr marL="0" indent="0">
              <a:buNone/>
            </a:pPr>
            <a:r>
              <a:rPr lang="en-GB" sz="1800" b="1" dirty="0">
                <a:solidFill>
                  <a:schemeClr val="accent1">
                    <a:lumMod val="75000"/>
                  </a:schemeClr>
                </a:solidFill>
                <a:latin typeface="Trebuchet MS" panose="020B0603020202020204" pitchFamily="34" charset="0"/>
                <a:ea typeface="+mj-ea"/>
                <a:cs typeface="+mj-cs"/>
              </a:rPr>
              <a:t>Direct Line </a:t>
            </a:r>
            <a:r>
              <a:rPr lang="en-GB" sz="1800" dirty="0">
                <a:solidFill>
                  <a:schemeClr val="tx1">
                    <a:lumMod val="65000"/>
                    <a:lumOff val="35000"/>
                  </a:schemeClr>
                </a:solidFill>
                <a:latin typeface="Calibri" panose="020F0502020204030204" pitchFamily="34" charset="0"/>
                <a:ea typeface="+mj-ea"/>
                <a:cs typeface="Calibri" panose="020F0502020204030204" pitchFamily="34" charset="0"/>
              </a:rPr>
              <a:t>– 01788 563118</a:t>
            </a:r>
          </a:p>
          <a:p>
            <a:pPr marL="0" indent="0">
              <a:buNone/>
            </a:pPr>
            <a:r>
              <a:rPr lang="en-GB" sz="1800" dirty="0">
                <a:solidFill>
                  <a:srgbClr val="002060"/>
                </a:solidFill>
                <a:ea typeface="+mj-ea"/>
                <a:cs typeface="+mj-cs"/>
              </a:rPr>
              <a:t>Switchboard </a:t>
            </a:r>
            <a:r>
              <a:rPr lang="en-GB" sz="1800" dirty="0">
                <a:solidFill>
                  <a:srgbClr val="002060"/>
                </a:solidFill>
                <a:latin typeface="Calibri" panose="020F0502020204030204" pitchFamily="34" charset="0"/>
              </a:rPr>
              <a:t>- 01788 563100</a:t>
            </a:r>
          </a:p>
          <a:p>
            <a:pPr marL="0" indent="0">
              <a:buNone/>
            </a:pPr>
            <a:r>
              <a:rPr lang="en-GB" sz="1800" dirty="0">
                <a:solidFill>
                  <a:srgbClr val="002060"/>
                </a:solidFill>
                <a:latin typeface="Calibri" panose="020F0502020204030204" pitchFamily="34" charset="0"/>
              </a:rPr>
              <a:t>Ultimately we are responsible for your compliance and will do all we can to ensure that all sales are in accordance with FCA regulations. Please do not hesitate to contact us with any issue that you may have .</a:t>
            </a:r>
          </a:p>
          <a:p>
            <a:pPr marL="0" indent="0">
              <a:buNone/>
            </a:pPr>
            <a:endParaRPr lang="en-GB" sz="1800" dirty="0">
              <a:solidFill>
                <a:srgbClr val="002060"/>
              </a:solidFill>
              <a:latin typeface="Calibri" panose="020F0502020204030204" pitchFamily="34" charset="0"/>
            </a:endParaRPr>
          </a:p>
          <a:p>
            <a:pPr marL="0" indent="0" algn="ctr">
              <a:buNone/>
            </a:pPr>
            <a:r>
              <a:rPr lang="en-GB" sz="1800" i="1" dirty="0">
                <a:solidFill>
                  <a:srgbClr val="002060"/>
                </a:solidFill>
                <a:ea typeface="+mj-ea"/>
                <a:cs typeface="+mj-cs"/>
              </a:rPr>
              <a:t>We are always on hand to assist with any query or problem that you may have. </a:t>
            </a:r>
          </a:p>
          <a:p>
            <a:endParaRPr lang="en-GB" dirty="0"/>
          </a:p>
        </p:txBody>
      </p:sp>
    </p:spTree>
    <p:extLst>
      <p:ext uri="{BB962C8B-B14F-4D97-AF65-F5344CB8AC3E}">
        <p14:creationId xmlns:p14="http://schemas.microsoft.com/office/powerpoint/2010/main" val="221010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6903" y="289601"/>
            <a:ext cx="3124151" cy="987271"/>
          </a:xfrm>
        </p:spPr>
        <p:txBody>
          <a:bodyPr vert="horz" lIns="91440" tIns="45720" rIns="91440" bIns="45720" rtlCol="0" anchor="b">
            <a:normAutofit/>
          </a:bodyPr>
          <a:lstStyle/>
          <a:p>
            <a:r>
              <a:rPr lang="en-US" sz="4600"/>
              <a:t>Contents	</a:t>
            </a:r>
          </a:p>
        </p:txBody>
      </p:sp>
      <p:graphicFrame>
        <p:nvGraphicFramePr>
          <p:cNvPr id="5" name="Content Placeholder 2">
            <a:extLst>
              <a:ext uri="{FF2B5EF4-FFF2-40B4-BE49-F238E27FC236}">
                <a16:creationId xmlns:a16="http://schemas.microsoft.com/office/drawing/2014/main" id="{CB949E0B-9AE1-44B0-8300-32E9C1E53074}"/>
              </a:ext>
            </a:extLst>
          </p:cNvPr>
          <p:cNvGraphicFramePr>
            <a:graphicFrameLocks noGrp="1"/>
          </p:cNvGraphicFramePr>
          <p:nvPr>
            <p:ph idx="1"/>
            <p:extLst>
              <p:ext uri="{D42A27DB-BD31-4B8C-83A1-F6EECF244321}">
                <p14:modId xmlns:p14="http://schemas.microsoft.com/office/powerpoint/2010/main" val="402135454"/>
              </p:ext>
            </p:extLst>
          </p:nvPr>
        </p:nvGraphicFramePr>
        <p:xfrm>
          <a:off x="2645157" y="1278775"/>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37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171" y="534435"/>
            <a:ext cx="8534400" cy="1507067"/>
          </a:xfrm>
        </p:spPr>
        <p:txBody>
          <a:bodyPr/>
          <a:lstStyle/>
          <a:p>
            <a:r>
              <a:rPr lang="en-GB" dirty="0"/>
              <a:t>Introduction		</a:t>
            </a:r>
          </a:p>
        </p:txBody>
      </p:sp>
      <p:sp>
        <p:nvSpPr>
          <p:cNvPr id="3" name="Content Placeholder 2"/>
          <p:cNvSpPr>
            <a:spLocks noGrp="1"/>
          </p:cNvSpPr>
          <p:nvPr>
            <p:ph idx="1"/>
          </p:nvPr>
        </p:nvSpPr>
        <p:spPr>
          <a:xfrm>
            <a:off x="534922" y="1621366"/>
            <a:ext cx="9745420" cy="4086976"/>
          </a:xfrm>
        </p:spPr>
        <p:txBody>
          <a:bodyPr>
            <a:normAutofit/>
          </a:bodyPr>
          <a:lstStyle/>
          <a:p>
            <a:r>
              <a:rPr lang="en-GB" sz="1800" dirty="0">
                <a:solidFill>
                  <a:srgbClr val="002060"/>
                </a:solidFill>
              </a:rPr>
              <a:t>Since 14/01/2005 regulation of general insurance products has been mandatory. Until 31/3/2013 this was carried out by The Financial Services Authority (“FSA”). </a:t>
            </a:r>
          </a:p>
          <a:p>
            <a:r>
              <a:rPr lang="en-GB" sz="1800" dirty="0">
                <a:solidFill>
                  <a:srgbClr val="002060"/>
                </a:solidFill>
              </a:rPr>
              <a:t>From 1/4/2013 the financial services industry has been regulated by either The Prudential Regulatory Authority (PRA) or The Financial Conduct Authority (FCA).</a:t>
            </a:r>
          </a:p>
          <a:p>
            <a:r>
              <a:rPr lang="en-GB" sz="1800" dirty="0">
                <a:solidFill>
                  <a:srgbClr val="002060"/>
                </a:solidFill>
              </a:rPr>
              <a:t>All sales of compucover (and its branded variants) are regulated by the FCA, and the aim of this manual is to inform you how to ensure that your sales and actions are fully compliant.</a:t>
            </a:r>
          </a:p>
          <a:p>
            <a:r>
              <a:rPr lang="en-GB" sz="1800" dirty="0">
                <a:solidFill>
                  <a:srgbClr val="002060"/>
                </a:solidFill>
              </a:rPr>
              <a:t>More detailed information on what this means and how it affects you can be found online at </a:t>
            </a:r>
            <a:r>
              <a:rPr lang="en-GB" sz="1800" dirty="0">
                <a:solidFill>
                  <a:schemeClr val="accent4"/>
                </a:solidFill>
                <a:hlinkClick r:id="rId2">
                  <a:extLst>
                    <a:ext uri="{A12FA001-AC4F-418D-AE19-62706E023703}">
                      <ahyp:hlinkClr xmlns:ahyp="http://schemas.microsoft.com/office/drawing/2018/hyperlinkcolor" val="tx"/>
                    </a:ext>
                  </a:extLst>
                </a:hlinkClick>
              </a:rPr>
              <a:t>http://www.fca.org.uk/firms</a:t>
            </a:r>
            <a:r>
              <a:rPr lang="en-GB" sz="1800" dirty="0">
                <a:solidFill>
                  <a:schemeClr val="accent4"/>
                </a:solidFill>
              </a:rPr>
              <a:t> </a:t>
            </a:r>
          </a:p>
          <a:p>
            <a:pPr marL="0" indent="0">
              <a:buNone/>
            </a:pPr>
            <a:endParaRPr lang="en-GB" dirty="0"/>
          </a:p>
        </p:txBody>
      </p:sp>
    </p:spTree>
    <p:extLst>
      <p:ext uri="{BB962C8B-B14F-4D97-AF65-F5344CB8AC3E}">
        <p14:creationId xmlns:p14="http://schemas.microsoft.com/office/powerpoint/2010/main" val="375515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469" y="335209"/>
            <a:ext cx="8534400" cy="1507067"/>
          </a:xfrm>
        </p:spPr>
        <p:txBody>
          <a:bodyPr/>
          <a:lstStyle/>
          <a:p>
            <a:r>
              <a:rPr lang="en-GB" dirty="0"/>
              <a:t>Role of the FCA,SIS and you the Reseller</a:t>
            </a:r>
          </a:p>
        </p:txBody>
      </p:sp>
      <p:sp>
        <p:nvSpPr>
          <p:cNvPr id="3" name="Content Placeholder 2"/>
          <p:cNvSpPr>
            <a:spLocks noGrp="1"/>
          </p:cNvSpPr>
          <p:nvPr>
            <p:ph idx="1"/>
          </p:nvPr>
        </p:nvSpPr>
        <p:spPr>
          <a:xfrm>
            <a:off x="786849" y="2085392"/>
            <a:ext cx="8534400" cy="3615267"/>
          </a:xfrm>
        </p:spPr>
        <p:txBody>
          <a:bodyPr>
            <a:normAutofit/>
          </a:bodyPr>
          <a:lstStyle/>
          <a:p>
            <a:r>
              <a:rPr lang="en-GB" sz="1800" dirty="0">
                <a:solidFill>
                  <a:srgbClr val="002060"/>
                </a:solidFill>
              </a:rPr>
              <a:t>The FCA believes that Financial Markets need to be honest, fair and effective so that consumers get a fair deal. </a:t>
            </a:r>
          </a:p>
          <a:p>
            <a:r>
              <a:rPr lang="en-GB" sz="1800" dirty="0">
                <a:solidFill>
                  <a:srgbClr val="002060"/>
                </a:solidFill>
              </a:rPr>
              <a:t>The FCA’s operation objectives are:</a:t>
            </a:r>
          </a:p>
          <a:p>
            <a:pPr lvl="1"/>
            <a:r>
              <a:rPr lang="en-GB" sz="1800" dirty="0">
                <a:solidFill>
                  <a:srgbClr val="002060"/>
                </a:solidFill>
              </a:rPr>
              <a:t>Protect Customers – Secure an appropriate degree of protection for consumers</a:t>
            </a:r>
          </a:p>
          <a:p>
            <a:pPr lvl="1"/>
            <a:r>
              <a:rPr lang="en-GB" sz="1800" dirty="0">
                <a:solidFill>
                  <a:srgbClr val="002060"/>
                </a:solidFill>
              </a:rPr>
              <a:t>Protect Financial Markets – Protect and enhance the integrity of the UK financial system</a:t>
            </a:r>
          </a:p>
          <a:p>
            <a:pPr lvl="1"/>
            <a:r>
              <a:rPr lang="en-GB" sz="1800" dirty="0">
                <a:solidFill>
                  <a:srgbClr val="002060"/>
                </a:solidFill>
              </a:rPr>
              <a:t>Promote Competition – Promote effective competition in the interests of the consumers</a:t>
            </a:r>
            <a:r>
              <a:rPr lang="en-GB" sz="2200" dirty="0">
                <a:solidFill>
                  <a:srgbClr val="002060"/>
                </a:solidFill>
              </a:rPr>
              <a:t>.</a:t>
            </a:r>
          </a:p>
          <a:p>
            <a:pPr lvl="1"/>
            <a:endParaRPr lang="en-GB" dirty="0"/>
          </a:p>
        </p:txBody>
      </p:sp>
    </p:spTree>
    <p:extLst>
      <p:ext uri="{BB962C8B-B14F-4D97-AF65-F5344CB8AC3E}">
        <p14:creationId xmlns:p14="http://schemas.microsoft.com/office/powerpoint/2010/main" val="114610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205" y="1063662"/>
            <a:ext cx="11343031" cy="5505814"/>
          </a:xfrm>
        </p:spPr>
        <p:txBody>
          <a:bodyPr>
            <a:normAutofit/>
          </a:bodyPr>
          <a:lstStyle/>
          <a:p>
            <a:r>
              <a:rPr lang="en-GB" sz="1800" dirty="0">
                <a:solidFill>
                  <a:srgbClr val="002060"/>
                </a:solidFill>
              </a:rPr>
              <a:t>SIS is authorised as a Principle to carry out general insurance business.</a:t>
            </a:r>
          </a:p>
          <a:p>
            <a:r>
              <a:rPr lang="en-GB" sz="1800" dirty="0">
                <a:solidFill>
                  <a:srgbClr val="002060"/>
                </a:solidFill>
              </a:rPr>
              <a:t>In order to do this, SIS has to:</a:t>
            </a:r>
          </a:p>
          <a:p>
            <a:pPr lvl="1"/>
            <a:r>
              <a:rPr lang="en-GB" sz="1800" dirty="0">
                <a:solidFill>
                  <a:srgbClr val="002060"/>
                </a:solidFill>
              </a:rPr>
              <a:t>Maintain appropriate</a:t>
            </a:r>
            <a:r>
              <a:rPr lang="en-GB" sz="1800" dirty="0">
                <a:solidFill>
                  <a:srgbClr val="002060"/>
                </a:solidFill>
                <a:latin typeface="Calibri" panose="020F0502020204030204" pitchFamily="34" charset="0"/>
              </a:rPr>
              <a:t> </a:t>
            </a:r>
            <a:r>
              <a:rPr lang="en-GB" sz="1800" dirty="0">
                <a:solidFill>
                  <a:srgbClr val="002060"/>
                </a:solidFill>
              </a:rPr>
              <a:t>Professional Indemnity Insurance</a:t>
            </a:r>
          </a:p>
          <a:p>
            <a:pPr lvl="1"/>
            <a:r>
              <a:rPr lang="en-GB" sz="1800" dirty="0">
                <a:solidFill>
                  <a:srgbClr val="002060"/>
                </a:solidFill>
              </a:rPr>
              <a:t>Maintain an appropriate capital structure</a:t>
            </a:r>
          </a:p>
          <a:p>
            <a:pPr lvl="1"/>
            <a:r>
              <a:rPr lang="en-GB" sz="1800" dirty="0">
                <a:solidFill>
                  <a:srgbClr val="002060"/>
                </a:solidFill>
              </a:rPr>
              <a:t>Employ individuals who meet the criteria of ‘Approved Persons’</a:t>
            </a:r>
          </a:p>
          <a:p>
            <a:pPr lvl="1"/>
            <a:r>
              <a:rPr lang="en-GB" sz="1800" dirty="0">
                <a:solidFill>
                  <a:srgbClr val="002060"/>
                </a:solidFill>
              </a:rPr>
              <a:t>Pay membership fees to the FCA</a:t>
            </a:r>
          </a:p>
          <a:p>
            <a:pPr lvl="1"/>
            <a:r>
              <a:rPr lang="en-GB" sz="1800" dirty="0">
                <a:solidFill>
                  <a:srgbClr val="002060"/>
                </a:solidFill>
              </a:rPr>
              <a:t>Be responsible for the compliance of any Appointed Representative (AR) or company that sells its products</a:t>
            </a:r>
          </a:p>
          <a:p>
            <a:pPr lvl="1"/>
            <a:r>
              <a:rPr lang="en-GB" sz="1800" dirty="0">
                <a:solidFill>
                  <a:srgbClr val="002060"/>
                </a:solidFill>
              </a:rPr>
              <a:t>Ensure that all resellers provide the correct service to all of its customers</a:t>
            </a:r>
          </a:p>
          <a:p>
            <a:pPr lvl="1"/>
            <a:r>
              <a:rPr lang="en-GB" sz="1800" dirty="0">
                <a:solidFill>
                  <a:srgbClr val="002060"/>
                </a:solidFill>
              </a:rPr>
              <a:t>Meet FCA rules on:</a:t>
            </a:r>
          </a:p>
          <a:p>
            <a:pPr lvl="2"/>
            <a:r>
              <a:rPr lang="en-GB" sz="1800" dirty="0">
                <a:solidFill>
                  <a:srgbClr val="002060"/>
                </a:solidFill>
              </a:rPr>
              <a:t>Conduct of business</a:t>
            </a:r>
          </a:p>
          <a:p>
            <a:pPr lvl="2"/>
            <a:r>
              <a:rPr lang="en-GB" sz="1800" dirty="0">
                <a:solidFill>
                  <a:srgbClr val="002060"/>
                </a:solidFill>
              </a:rPr>
              <a:t>Training and competence</a:t>
            </a:r>
          </a:p>
          <a:p>
            <a:pPr lvl="2"/>
            <a:r>
              <a:rPr lang="en-GB" sz="1800" dirty="0">
                <a:solidFill>
                  <a:srgbClr val="002060"/>
                </a:solidFill>
              </a:rPr>
              <a:t>Reporting information</a:t>
            </a:r>
          </a:p>
        </p:txBody>
      </p:sp>
    </p:spTree>
    <p:extLst>
      <p:ext uri="{BB962C8B-B14F-4D97-AF65-F5344CB8AC3E}">
        <p14:creationId xmlns:p14="http://schemas.microsoft.com/office/powerpoint/2010/main" val="180534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02509"/>
          </a:xfrm>
        </p:spPr>
        <p:txBody>
          <a:bodyPr>
            <a:normAutofit fontScale="90000"/>
          </a:bodyPr>
          <a:lstStyle/>
          <a:p>
            <a:br>
              <a:rPr lang="en-GB" dirty="0"/>
            </a:br>
            <a:endParaRPr lang="en-GB" dirty="0"/>
          </a:p>
        </p:txBody>
      </p:sp>
      <p:sp>
        <p:nvSpPr>
          <p:cNvPr id="3" name="Content Placeholder 2"/>
          <p:cNvSpPr>
            <a:spLocks noGrp="1"/>
          </p:cNvSpPr>
          <p:nvPr>
            <p:ph idx="1"/>
          </p:nvPr>
        </p:nvSpPr>
        <p:spPr>
          <a:xfrm>
            <a:off x="579680" y="1118027"/>
            <a:ext cx="10837332" cy="5897732"/>
          </a:xfrm>
        </p:spPr>
        <p:txBody>
          <a:bodyPr>
            <a:normAutofit/>
          </a:bodyPr>
          <a:lstStyle/>
          <a:p>
            <a:r>
              <a:rPr lang="en-GB" sz="1800" dirty="0">
                <a:solidFill>
                  <a:srgbClr val="002060"/>
                </a:solidFill>
              </a:rPr>
              <a:t>The FCA compliance regime states that all parties involved in the sale of general insurance contracts have to be either exempt or regulated.</a:t>
            </a:r>
          </a:p>
          <a:p>
            <a:pPr marL="0" indent="0">
              <a:buNone/>
            </a:pPr>
            <a:r>
              <a:rPr lang="en-GB" sz="1800" u="sng" dirty="0">
                <a:solidFill>
                  <a:srgbClr val="002060"/>
                </a:solidFill>
              </a:rPr>
              <a:t>Whether you are exempt or regulated, this means:</a:t>
            </a:r>
          </a:p>
          <a:p>
            <a:r>
              <a:rPr lang="en-GB" sz="1800" dirty="0">
                <a:solidFill>
                  <a:srgbClr val="002060"/>
                </a:solidFill>
              </a:rPr>
              <a:t>We are responsible for what you do in respect of the sale of compucover and deemed to accept responsibility for everything done (or omitted to be done) by you</a:t>
            </a:r>
          </a:p>
          <a:p>
            <a:r>
              <a:rPr lang="en-GB" sz="1800" dirty="0">
                <a:solidFill>
                  <a:srgbClr val="002060"/>
                </a:solidFill>
              </a:rPr>
              <a:t>You must enter into a written contract with us</a:t>
            </a:r>
          </a:p>
          <a:p>
            <a:r>
              <a:rPr lang="en-GB" sz="1800" dirty="0">
                <a:solidFill>
                  <a:srgbClr val="002060"/>
                </a:solidFill>
              </a:rPr>
              <a:t>You must follow the sales procedures that we give to you</a:t>
            </a:r>
          </a:p>
          <a:p>
            <a:r>
              <a:rPr lang="en-GB" sz="1800" dirty="0">
                <a:solidFill>
                  <a:srgbClr val="002060"/>
                </a:solidFill>
              </a:rPr>
              <a:t>You must not do anything in relation to compucover that we do not allow you to do</a:t>
            </a:r>
          </a:p>
          <a:p>
            <a:r>
              <a:rPr lang="en-GB" sz="1800" dirty="0">
                <a:solidFill>
                  <a:srgbClr val="002060"/>
                </a:solidFill>
              </a:rPr>
              <a:t>You must allow us to monitor how you are complying with the FCA’s requirements</a:t>
            </a:r>
          </a:p>
          <a:p>
            <a:r>
              <a:rPr lang="en-GB" sz="1800" dirty="0">
                <a:solidFill>
                  <a:srgbClr val="002060"/>
                </a:solidFill>
              </a:rPr>
              <a:t>You warrant that your company is solvent at all times and to inform us should this situation change.</a:t>
            </a:r>
          </a:p>
          <a:p>
            <a:r>
              <a:rPr lang="en-GB" sz="1800" dirty="0">
                <a:solidFill>
                  <a:srgbClr val="002060"/>
                </a:solidFill>
              </a:rPr>
              <a:t>All Financial Promotions (including but not limited to marketing material, websites and social media) must be approved by ourselves before it is seen by customers.</a:t>
            </a:r>
          </a:p>
          <a:p>
            <a:endParaRPr lang="en-GB" dirty="0"/>
          </a:p>
        </p:txBody>
      </p:sp>
    </p:spTree>
    <p:extLst>
      <p:ext uri="{BB962C8B-B14F-4D97-AF65-F5344CB8AC3E}">
        <p14:creationId xmlns:p14="http://schemas.microsoft.com/office/powerpoint/2010/main" val="86376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880" y="318004"/>
            <a:ext cx="8534400" cy="1507067"/>
          </a:xfrm>
        </p:spPr>
        <p:txBody>
          <a:bodyPr/>
          <a:lstStyle/>
          <a:p>
            <a:r>
              <a:rPr lang="en-GB" dirty="0"/>
              <a:t>Sales Procedures</a:t>
            </a:r>
          </a:p>
        </p:txBody>
      </p:sp>
      <p:sp>
        <p:nvSpPr>
          <p:cNvPr id="3" name="Content Placeholder 2"/>
          <p:cNvSpPr>
            <a:spLocks noGrp="1"/>
          </p:cNvSpPr>
          <p:nvPr>
            <p:ph idx="1"/>
          </p:nvPr>
        </p:nvSpPr>
        <p:spPr>
          <a:xfrm>
            <a:off x="604313" y="1621366"/>
            <a:ext cx="11309520" cy="4752801"/>
          </a:xfrm>
        </p:spPr>
        <p:txBody>
          <a:bodyPr>
            <a:normAutofit/>
          </a:bodyPr>
          <a:lstStyle/>
          <a:p>
            <a:r>
              <a:rPr lang="en-GB" sz="1800" dirty="0">
                <a:solidFill>
                  <a:srgbClr val="002060"/>
                </a:solidFill>
              </a:rPr>
              <a:t>The FCA rules are prescriptive about what customers must be told about the policy and the company that is arranging the purchase of that policy for them.</a:t>
            </a:r>
          </a:p>
          <a:p>
            <a:r>
              <a:rPr lang="en-GB" sz="1800" dirty="0">
                <a:solidFill>
                  <a:srgbClr val="002060"/>
                </a:solidFill>
              </a:rPr>
              <a:t>Summit Insurance Services and each of its resellers need to provide both insurance and warranty policies on a non-advised basis only, as per the FCA regulations.</a:t>
            </a:r>
          </a:p>
          <a:p>
            <a:r>
              <a:rPr lang="en-GB" sz="1800" dirty="0">
                <a:solidFill>
                  <a:srgbClr val="002060"/>
                </a:solidFill>
              </a:rPr>
              <a:t>Any of our staff are always willing to assist you wherever possible</a:t>
            </a:r>
          </a:p>
          <a:p>
            <a:r>
              <a:rPr lang="en-GB" sz="1800" dirty="0">
                <a:solidFill>
                  <a:srgbClr val="002060"/>
                </a:solidFill>
              </a:rPr>
              <a:t>(Please be advised that any insurance policy that contains more than 100 devices will need to be referred to us. This will enable to us to ensure that the policy is incepted at the best rate possible.)</a:t>
            </a:r>
          </a:p>
          <a:p>
            <a:endParaRPr lang="en-GB" dirty="0"/>
          </a:p>
          <a:p>
            <a:endParaRPr lang="en-GB" dirty="0"/>
          </a:p>
        </p:txBody>
      </p:sp>
    </p:spTree>
    <p:extLst>
      <p:ext uri="{BB962C8B-B14F-4D97-AF65-F5344CB8AC3E}">
        <p14:creationId xmlns:p14="http://schemas.microsoft.com/office/powerpoint/2010/main" val="2923798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22" y="0"/>
            <a:ext cx="8534400" cy="1507067"/>
          </a:xfrm>
        </p:spPr>
        <p:txBody>
          <a:bodyPr/>
          <a:lstStyle/>
          <a:p>
            <a:r>
              <a:rPr lang="en-GB" dirty="0"/>
              <a:t>Advised and Non-Advised Sales	</a:t>
            </a:r>
          </a:p>
        </p:txBody>
      </p:sp>
      <p:sp>
        <p:nvSpPr>
          <p:cNvPr id="3" name="Content Placeholder 2"/>
          <p:cNvSpPr>
            <a:spLocks noGrp="1"/>
          </p:cNvSpPr>
          <p:nvPr>
            <p:ph idx="1"/>
          </p:nvPr>
        </p:nvSpPr>
        <p:spPr>
          <a:xfrm>
            <a:off x="219382" y="1038687"/>
            <a:ext cx="11250568" cy="6285391"/>
          </a:xfrm>
        </p:spPr>
        <p:txBody>
          <a:bodyPr>
            <a:normAutofit/>
          </a:bodyPr>
          <a:lstStyle/>
          <a:p>
            <a:r>
              <a:rPr lang="en-GB" sz="1800" dirty="0">
                <a:solidFill>
                  <a:srgbClr val="002060"/>
                </a:solidFill>
              </a:rPr>
              <a:t>What is the difference between an advised and a non-advised sale?</a:t>
            </a:r>
          </a:p>
          <a:p>
            <a:pPr lvl="1"/>
            <a:r>
              <a:rPr lang="en-GB" sz="1800" dirty="0">
                <a:solidFill>
                  <a:srgbClr val="002060"/>
                </a:solidFill>
                <a:latin typeface="+mj-lt"/>
                <a:ea typeface="+mj-ea"/>
                <a:cs typeface="+mj-cs"/>
              </a:rPr>
              <a:t>Advised Sales </a:t>
            </a:r>
            <a:r>
              <a:rPr lang="en-GB" sz="1800" dirty="0">
                <a:solidFill>
                  <a:srgbClr val="002060"/>
                </a:solidFill>
              </a:rPr>
              <a:t>–These are where you give the customer ‘advice’. Broadly, this means that you give a recommendation to a potential customer.</a:t>
            </a:r>
          </a:p>
          <a:p>
            <a:pPr lvl="1"/>
            <a:r>
              <a:rPr lang="en-GB" sz="1800" dirty="0">
                <a:solidFill>
                  <a:srgbClr val="002060"/>
                </a:solidFill>
                <a:latin typeface="+mj-lt"/>
                <a:ea typeface="+mj-ea"/>
                <a:cs typeface="+mj-cs"/>
              </a:rPr>
              <a:t>Non-Advised Sales </a:t>
            </a:r>
            <a:r>
              <a:rPr lang="en-GB" sz="1800" dirty="0">
                <a:solidFill>
                  <a:srgbClr val="002060"/>
                </a:solidFill>
              </a:rPr>
              <a:t>– This is where no recommendation is made. You only give factual information to a potential customer, leaving them to decide if the cover is suitable and how they wish to proceed.</a:t>
            </a:r>
          </a:p>
          <a:p>
            <a:pPr lvl="1"/>
            <a:endParaRPr lang="en-GB" sz="1800" dirty="0">
              <a:solidFill>
                <a:srgbClr val="002060"/>
              </a:solidFill>
            </a:endParaRPr>
          </a:p>
          <a:p>
            <a:r>
              <a:rPr lang="en-GB" sz="1800" dirty="0">
                <a:solidFill>
                  <a:srgbClr val="002060"/>
                </a:solidFill>
              </a:rPr>
              <a:t>What is not advice?</a:t>
            </a:r>
          </a:p>
          <a:p>
            <a:pPr lvl="1"/>
            <a:r>
              <a:rPr lang="en-GB" sz="1800" dirty="0">
                <a:solidFill>
                  <a:srgbClr val="002060"/>
                </a:solidFill>
              </a:rPr>
              <a:t>Generic advice regarding the benefits of being insured, without mentioning a specific insurer or policy would not fall within the definition of advice. </a:t>
            </a:r>
          </a:p>
          <a:p>
            <a:pPr lvl="1"/>
            <a:r>
              <a:rPr lang="en-GB" sz="1800" dirty="0">
                <a:solidFill>
                  <a:srgbClr val="002060"/>
                </a:solidFill>
              </a:rPr>
              <a:t>General information regarding a particular policy is also not advice.</a:t>
            </a:r>
          </a:p>
          <a:p>
            <a:pPr lvl="1"/>
            <a:endParaRPr lang="en-GB" sz="1800" dirty="0">
              <a:solidFill>
                <a:srgbClr val="002060"/>
              </a:solidFill>
            </a:endParaRPr>
          </a:p>
          <a:p>
            <a:r>
              <a:rPr lang="en-GB" sz="1800" dirty="0">
                <a:solidFill>
                  <a:srgbClr val="002060"/>
                </a:solidFill>
              </a:rPr>
              <a:t>What should you avoid?</a:t>
            </a:r>
            <a:br>
              <a:rPr lang="en-GB" sz="1800" dirty="0">
                <a:solidFill>
                  <a:srgbClr val="002060"/>
                </a:solidFill>
              </a:rPr>
            </a:br>
            <a:r>
              <a:rPr lang="en-GB" sz="1800" dirty="0">
                <a:solidFill>
                  <a:srgbClr val="002060"/>
                </a:solidFill>
              </a:rPr>
              <a:t>Staff making non-advised sales should avoid answering questions in a way that could inadvertently give advice. Questions such as:</a:t>
            </a:r>
          </a:p>
          <a:p>
            <a:pPr lvl="1"/>
            <a:r>
              <a:rPr lang="en-GB" sz="1800" dirty="0">
                <a:solidFill>
                  <a:srgbClr val="002060"/>
                </a:solidFill>
              </a:rPr>
              <a:t>What do you think?</a:t>
            </a:r>
          </a:p>
          <a:p>
            <a:pPr lvl="1"/>
            <a:r>
              <a:rPr lang="en-GB" sz="1800" dirty="0">
                <a:solidFill>
                  <a:srgbClr val="002060"/>
                </a:solidFill>
              </a:rPr>
              <a:t>Which one is best?</a:t>
            </a:r>
          </a:p>
          <a:p>
            <a:pPr lvl="1"/>
            <a:r>
              <a:rPr lang="en-GB" sz="1800" dirty="0">
                <a:solidFill>
                  <a:srgbClr val="002060"/>
                </a:solidFill>
              </a:rPr>
              <a:t>What should I buy?</a:t>
            </a:r>
          </a:p>
          <a:p>
            <a:r>
              <a:rPr lang="en-GB" sz="1800" dirty="0">
                <a:solidFill>
                  <a:srgbClr val="002060"/>
                </a:solidFill>
              </a:rPr>
              <a:t>Answering these questions could result in a personal recommendation and therefore ‘advice’. Staff should confirm that the decision is the customers and that they cannot provide ‘advice’. </a:t>
            </a:r>
          </a:p>
          <a:p>
            <a:pPr lvl="1"/>
            <a:endParaRPr lang="en-GB" sz="1200" dirty="0"/>
          </a:p>
        </p:txBody>
      </p:sp>
    </p:spTree>
    <p:extLst>
      <p:ext uri="{BB962C8B-B14F-4D97-AF65-F5344CB8AC3E}">
        <p14:creationId xmlns:p14="http://schemas.microsoft.com/office/powerpoint/2010/main" val="191605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50" y="667221"/>
            <a:ext cx="11783392" cy="5875621"/>
          </a:xfrm>
        </p:spPr>
        <p:txBody>
          <a:bodyPr>
            <a:normAutofit/>
          </a:bodyPr>
          <a:lstStyle/>
          <a:p>
            <a:r>
              <a:rPr lang="en-GB" sz="1800" dirty="0">
                <a:solidFill>
                  <a:srgbClr val="002060"/>
                </a:solidFill>
              </a:rPr>
              <a:t>What action should your firm take?</a:t>
            </a:r>
          </a:p>
          <a:p>
            <a:pPr lvl="1"/>
            <a:r>
              <a:rPr lang="en-GB" sz="1800" dirty="0">
                <a:solidFill>
                  <a:srgbClr val="002060"/>
                </a:solidFill>
              </a:rPr>
              <a:t>It is important your customers are clear about the service they receive from your firm. They should not walk away from a sale believing that they have received advice when you have made a non-advised sale. Or with any confusion about the level of service that you have provided. </a:t>
            </a:r>
          </a:p>
          <a:p>
            <a:r>
              <a:rPr lang="en-GB" sz="1800" dirty="0">
                <a:solidFill>
                  <a:srgbClr val="002060"/>
                </a:solidFill>
              </a:rPr>
              <a:t>SUMMARY</a:t>
            </a:r>
          </a:p>
          <a:p>
            <a:pPr lvl="1"/>
            <a:r>
              <a:rPr lang="en-GB" sz="1800" dirty="0">
                <a:solidFill>
                  <a:srgbClr val="002060"/>
                </a:solidFill>
              </a:rPr>
              <a:t>It is very important that you do not make ‘personal recommendations’ when your customers purchase any compucover product.</a:t>
            </a:r>
          </a:p>
          <a:p>
            <a:pPr lvl="1"/>
            <a:r>
              <a:rPr lang="en-GB" sz="1800" dirty="0">
                <a:solidFill>
                  <a:srgbClr val="002060"/>
                </a:solidFill>
              </a:rPr>
              <a:t>A personal recommendation is defined by the FCA as having three elements.</a:t>
            </a:r>
          </a:p>
          <a:p>
            <a:pPr lvl="2"/>
            <a:r>
              <a:rPr lang="en-GB" sz="1800" dirty="0">
                <a:solidFill>
                  <a:srgbClr val="002060"/>
                </a:solidFill>
              </a:rPr>
              <a:t>you must give advice describing the merits of buying or selling compucover;</a:t>
            </a:r>
          </a:p>
          <a:p>
            <a:pPr lvl="2"/>
            <a:r>
              <a:rPr lang="en-GB" sz="1800" dirty="0">
                <a:solidFill>
                  <a:srgbClr val="002060"/>
                </a:solidFill>
              </a:rPr>
              <a:t>the advice must recommend compucover; and</a:t>
            </a:r>
          </a:p>
          <a:p>
            <a:pPr lvl="2"/>
            <a:r>
              <a:rPr lang="en-GB" sz="1800" dirty="0">
                <a:solidFill>
                  <a:srgbClr val="002060"/>
                </a:solidFill>
              </a:rPr>
              <a:t>the advice must be to a specific person</a:t>
            </a:r>
          </a:p>
          <a:p>
            <a:pPr marL="914400" lvl="2" indent="0">
              <a:buNone/>
            </a:pPr>
            <a:endParaRPr lang="en-GB" sz="1000" dirty="0"/>
          </a:p>
          <a:p>
            <a:pPr marL="914400" lvl="2" indent="0">
              <a:buNone/>
            </a:pPr>
            <a:endParaRPr lang="en-GB" sz="1000" dirty="0"/>
          </a:p>
        </p:txBody>
      </p:sp>
      <p:sp>
        <p:nvSpPr>
          <p:cNvPr id="4" name="Rectangle 3"/>
          <p:cNvSpPr/>
          <p:nvPr/>
        </p:nvSpPr>
        <p:spPr>
          <a:xfrm rot="20812941">
            <a:off x="8091007" y="4852447"/>
            <a:ext cx="3848316" cy="1938992"/>
          </a:xfrm>
          <a:prstGeom prst="rect">
            <a:avLst/>
          </a:prstGeom>
          <a:noFill/>
        </p:spPr>
        <p:txBody>
          <a:bodyPr wrap="square" lIns="91440" tIns="45720" rIns="91440" bIns="45720">
            <a:spAutoFit/>
          </a:bodyPr>
          <a:lstStyle/>
          <a:p>
            <a:pPr algn="ctr"/>
            <a:r>
              <a:rPr lang="en-US"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Summit Insurance Services </a:t>
            </a:r>
          </a:p>
          <a:p>
            <a:pPr algn="ctr"/>
            <a:r>
              <a:rPr lang="en-US"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and each of its resellers need to provided insurance and warranty policies on a Non-Advised basis only as per FCA regulations.</a:t>
            </a:r>
            <a:endParaRPr lang="en-US"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2122323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TotalTime>
  <Words>2443</Words>
  <Application>Microsoft Office PowerPoint</Application>
  <PresentationFormat>Widescreen</PresentationFormat>
  <Paragraphs>148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Trebuchet MS</vt:lpstr>
      <vt:lpstr>Office Theme</vt:lpstr>
      <vt:lpstr>FCA Compliance Manual</vt:lpstr>
      <vt:lpstr>Contents </vt:lpstr>
      <vt:lpstr>Introduction  </vt:lpstr>
      <vt:lpstr>Role of the FCA,SIS and you the Reseller</vt:lpstr>
      <vt:lpstr>PowerPoint Presentation</vt:lpstr>
      <vt:lpstr> </vt:lpstr>
      <vt:lpstr>Sales Procedures</vt:lpstr>
      <vt:lpstr>Advised and Non-Advised Sales </vt:lpstr>
      <vt:lpstr>PowerPoint Presentation</vt:lpstr>
      <vt:lpstr>PowerPoint Presentation</vt:lpstr>
      <vt:lpstr>PowerPoint Presentation</vt:lpstr>
      <vt:lpstr>Marketing Rules</vt:lpstr>
      <vt:lpstr>Compliance Monitoring </vt:lpstr>
      <vt:lpstr>CPD Training</vt:lpstr>
      <vt:lpstr>PowerPoint Presentation</vt:lpstr>
      <vt:lpstr>Money Laundering </vt:lpstr>
      <vt:lpstr>Financial Crime </vt:lpstr>
      <vt:lpstr>Bribery </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FCA Compliance Manual</dc:title>
  <dc:creator>Rhiannon Wilson- compucover</dc:creator>
  <cp:lastModifiedBy>Liz Ballantyne - compucover</cp:lastModifiedBy>
  <cp:revision>5</cp:revision>
  <dcterms:created xsi:type="dcterms:W3CDTF">2020-10-13T09:57:55Z</dcterms:created>
  <dcterms:modified xsi:type="dcterms:W3CDTF">2022-05-23T08:56:37Z</dcterms:modified>
</cp:coreProperties>
</file>